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88" r:id="rId15"/>
    <p:sldId id="289" r:id="rId16"/>
    <p:sldId id="290" r:id="rId17"/>
    <p:sldId id="291" r:id="rId18"/>
    <p:sldId id="292" r:id="rId19"/>
    <p:sldId id="276" r:id="rId20"/>
    <p:sldId id="282" r:id="rId21"/>
    <p:sldId id="283" r:id="rId22"/>
    <p:sldId id="284" r:id="rId23"/>
    <p:sldId id="285" r:id="rId24"/>
    <p:sldId id="286" r:id="rId25"/>
    <p:sldId id="296" r:id="rId26"/>
    <p:sldId id="297" r:id="rId27"/>
    <p:sldId id="298" r:id="rId28"/>
    <p:sldId id="299" r:id="rId29"/>
    <p:sldId id="300" r:id="rId30"/>
    <p:sldId id="301" r:id="rId31"/>
    <p:sldId id="302" r:id="rId32"/>
    <p:sldId id="303" r:id="rId33"/>
    <p:sldId id="293" r:id="rId34"/>
    <p:sldId id="308" r:id="rId35"/>
    <p:sldId id="294" r:id="rId36"/>
    <p:sldId id="304" r:id="rId37"/>
    <p:sldId id="305" r:id="rId38"/>
    <p:sldId id="307" r:id="rId39"/>
    <p:sldId id="295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259EE98-ECAC-4ABF-B868-8C2F4DEE1D0C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0D18E0D-AF2C-4C23-B2DA-77F283D9D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59EE98-ECAC-4ABF-B868-8C2F4DEE1D0C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D18E0D-AF2C-4C23-B2DA-77F283D9D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59EE98-ECAC-4ABF-B868-8C2F4DEE1D0C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D18E0D-AF2C-4C23-B2DA-77F283D9D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59EE98-ECAC-4ABF-B868-8C2F4DEE1D0C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D18E0D-AF2C-4C23-B2DA-77F283D9D1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59EE98-ECAC-4ABF-B868-8C2F4DEE1D0C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D18E0D-AF2C-4C23-B2DA-77F283D9D1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59EE98-ECAC-4ABF-B868-8C2F4DEE1D0C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D18E0D-AF2C-4C23-B2DA-77F283D9D1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59EE98-ECAC-4ABF-B868-8C2F4DEE1D0C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D18E0D-AF2C-4C23-B2DA-77F283D9D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59EE98-ECAC-4ABF-B868-8C2F4DEE1D0C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D18E0D-AF2C-4C23-B2DA-77F283D9D1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59EE98-ECAC-4ABF-B868-8C2F4DEE1D0C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D18E0D-AF2C-4C23-B2DA-77F283D9D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259EE98-ECAC-4ABF-B868-8C2F4DEE1D0C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D18E0D-AF2C-4C23-B2DA-77F283D9D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259EE98-ECAC-4ABF-B868-8C2F4DEE1D0C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0D18E0D-AF2C-4C23-B2DA-77F283D9D1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259EE98-ECAC-4ABF-B868-8C2F4DEE1D0C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0D18E0D-AF2C-4C23-B2DA-77F283D9D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" Target="slide12.xml"/><Relationship Id="rId7" Type="http://schemas.openxmlformats.org/officeDocument/2006/relationships/slide" Target="slide3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3.xml"/><Relationship Id="rId5" Type="http://schemas.openxmlformats.org/officeDocument/2006/relationships/slide" Target="slide26.xml"/><Relationship Id="rId4" Type="http://schemas.openxmlformats.org/officeDocument/2006/relationships/slide" Target="slide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99ballov.ru/" TargetMode="External"/><Relationship Id="rId3" Type="http://schemas.openxmlformats.org/officeDocument/2006/relationships/hyperlink" Target="https://ru.citaty.net/avtory/edsger-vibe-deikstra/" TargetMode="External"/><Relationship Id="rId7" Type="http://schemas.openxmlformats.org/officeDocument/2006/relationships/hyperlink" Target="https://studfile.net/preview/4034536" TargetMode="External"/><Relationship Id="rId2" Type="http://schemas.openxmlformats.org/officeDocument/2006/relationships/hyperlink" Target="https://multiurok.ru/files/matiematika-alghoritm-kraskala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-maxx.ru/algo/mst_kruskal" TargetMode="External"/><Relationship Id="rId5" Type="http://schemas.openxmlformats.org/officeDocument/2006/relationships/hyperlink" Target="https://quote-citation.com/aphorism/49319" TargetMode="External"/><Relationship Id="rId4" Type="http://schemas.openxmlformats.org/officeDocument/2006/relationships/hyperlink" Target="http://www.biografguru.ru/about/deykstra/?q=301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Нахождение кратчайшего расстояния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«Простота — условие надежности»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Эдсгер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Вибе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Дейкстра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481328"/>
            <a:ext cx="2857488" cy="4662316"/>
          </a:xfrm>
        </p:spPr>
        <p:txBody>
          <a:bodyPr/>
          <a:lstStyle/>
          <a:p>
            <a:r>
              <a:rPr lang="ru-RU" dirty="0" smtClean="0"/>
              <a:t>Определяем расстояние от пункта 6 до пункта 7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4143372" y="1857364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2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143372" y="5000636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500826" y="1928802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215074" y="5000636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6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715272" y="3500438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7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286380" y="3286124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3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1" name="Прямая соединительная линия 10"/>
          <p:cNvCxnSpPr>
            <a:stCxn id="21" idx="7"/>
            <a:endCxn id="5" idx="3"/>
          </p:cNvCxnSpPr>
          <p:nvPr/>
        </p:nvCxnSpPr>
        <p:spPr>
          <a:xfrm rot="5400000" flipH="1" flipV="1">
            <a:off x="3238140" y="2452330"/>
            <a:ext cx="1096084" cy="881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5" idx="6"/>
            <a:endCxn id="7" idx="2"/>
          </p:cNvCxnSpPr>
          <p:nvPr/>
        </p:nvCxnSpPr>
        <p:spPr>
          <a:xfrm>
            <a:off x="4714876" y="2143116"/>
            <a:ext cx="178595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6" idx="6"/>
            <a:endCxn id="8" idx="2"/>
          </p:cNvCxnSpPr>
          <p:nvPr/>
        </p:nvCxnSpPr>
        <p:spPr>
          <a:xfrm>
            <a:off x="4714876" y="5286388"/>
            <a:ext cx="15001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21" idx="4"/>
            <a:endCxn id="6" idx="1"/>
          </p:cNvCxnSpPr>
          <p:nvPr/>
        </p:nvCxnSpPr>
        <p:spPr>
          <a:xfrm rot="16200000" flipH="1">
            <a:off x="3107521" y="3964784"/>
            <a:ext cx="1155265" cy="1083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8" idx="7"/>
            <a:endCxn id="9" idx="3"/>
          </p:cNvCxnSpPr>
          <p:nvPr/>
        </p:nvCxnSpPr>
        <p:spPr>
          <a:xfrm rot="5400000" flipH="1" flipV="1">
            <a:off x="6702883" y="3988247"/>
            <a:ext cx="1096084" cy="10960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7" idx="5"/>
            <a:endCxn id="9" idx="1"/>
          </p:cNvCxnSpPr>
          <p:nvPr/>
        </p:nvCxnSpPr>
        <p:spPr>
          <a:xfrm rot="16200000" flipH="1">
            <a:off x="6810040" y="2595206"/>
            <a:ext cx="1167522" cy="810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6" idx="7"/>
            <a:endCxn id="10" idx="3"/>
          </p:cNvCxnSpPr>
          <p:nvPr/>
        </p:nvCxnSpPr>
        <p:spPr>
          <a:xfrm rot="5400000" flipH="1" flipV="1">
            <a:off x="4345429" y="4059685"/>
            <a:ext cx="1310398" cy="738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10" idx="5"/>
            <a:endCxn id="8" idx="1"/>
          </p:cNvCxnSpPr>
          <p:nvPr/>
        </p:nvCxnSpPr>
        <p:spPr>
          <a:xfrm rot="16200000" flipH="1">
            <a:off x="5381280" y="4166842"/>
            <a:ext cx="1310398" cy="5245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10" idx="7"/>
            <a:endCxn id="7" idx="3"/>
          </p:cNvCxnSpPr>
          <p:nvPr/>
        </p:nvCxnSpPr>
        <p:spPr>
          <a:xfrm rot="5400000" flipH="1" flipV="1">
            <a:off x="5702751" y="2488049"/>
            <a:ext cx="953208" cy="810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2857488" y="3357562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1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22" name="Прямая соединительная линия 21"/>
          <p:cNvCxnSpPr>
            <a:stCxn id="21" idx="6"/>
            <a:endCxn id="10" idx="2"/>
          </p:cNvCxnSpPr>
          <p:nvPr/>
        </p:nvCxnSpPr>
        <p:spPr>
          <a:xfrm flipV="1">
            <a:off x="3428992" y="3571876"/>
            <a:ext cx="185738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2"/>
          <p:cNvSpPr txBox="1"/>
          <p:nvPr/>
        </p:nvSpPr>
        <p:spPr>
          <a:xfrm>
            <a:off x="5286380" y="178592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26" name="TextBox 44"/>
          <p:cNvSpPr txBox="1"/>
          <p:nvPr/>
        </p:nvSpPr>
        <p:spPr>
          <a:xfrm>
            <a:off x="7500958" y="27146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27" name="TextBox 45"/>
          <p:cNvSpPr txBox="1"/>
          <p:nvPr/>
        </p:nvSpPr>
        <p:spPr>
          <a:xfrm>
            <a:off x="5929322" y="25717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29" name="TextBox 47"/>
          <p:cNvSpPr txBox="1"/>
          <p:nvPr/>
        </p:nvSpPr>
        <p:spPr>
          <a:xfrm>
            <a:off x="3428992" y="235743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14</a:t>
            </a:r>
            <a:endParaRPr lang="ru-RU" dirty="0"/>
          </a:p>
        </p:txBody>
      </p:sp>
      <p:sp>
        <p:nvSpPr>
          <p:cNvPr id="30" name="TextBox 48"/>
          <p:cNvSpPr txBox="1"/>
          <p:nvPr/>
        </p:nvSpPr>
        <p:spPr>
          <a:xfrm>
            <a:off x="4214810" y="32146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31" name="TextBox 49"/>
          <p:cNvSpPr txBox="1"/>
          <p:nvPr/>
        </p:nvSpPr>
        <p:spPr>
          <a:xfrm>
            <a:off x="3714744" y="4286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32" name="TextBox 50"/>
          <p:cNvSpPr txBox="1"/>
          <p:nvPr/>
        </p:nvSpPr>
        <p:spPr>
          <a:xfrm>
            <a:off x="7215206" y="45720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33" name="TextBox 51"/>
          <p:cNvSpPr txBox="1"/>
          <p:nvPr/>
        </p:nvSpPr>
        <p:spPr>
          <a:xfrm>
            <a:off x="5429256" y="492919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34" name="TextBox 52"/>
          <p:cNvSpPr txBox="1"/>
          <p:nvPr/>
        </p:nvSpPr>
        <p:spPr>
          <a:xfrm>
            <a:off x="4714876" y="392906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35" name="TextBox 53"/>
          <p:cNvSpPr txBox="1"/>
          <p:nvPr/>
        </p:nvSpPr>
        <p:spPr>
          <a:xfrm>
            <a:off x="6000760" y="42148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4357686" y="1571612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14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214810" y="457200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7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357818" y="285749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3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50" name="Знак запрета 49"/>
          <p:cNvSpPr/>
          <p:nvPr/>
        </p:nvSpPr>
        <p:spPr>
          <a:xfrm>
            <a:off x="2786050" y="3286124"/>
            <a:ext cx="642942" cy="642942"/>
          </a:xfrm>
          <a:prstGeom prst="noSmoking">
            <a:avLst/>
          </a:prstGeom>
          <a:solidFill>
            <a:srgbClr val="C00000">
              <a:alpha val="49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2" name="Знак запрета 51"/>
          <p:cNvSpPr/>
          <p:nvPr/>
        </p:nvSpPr>
        <p:spPr>
          <a:xfrm>
            <a:off x="4143372" y="4929198"/>
            <a:ext cx="642942" cy="642942"/>
          </a:xfrm>
          <a:prstGeom prst="noSmoking">
            <a:avLst/>
          </a:prstGeom>
          <a:solidFill>
            <a:srgbClr val="C00000">
              <a:alpha val="49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0" name="Знак запрета 59"/>
          <p:cNvSpPr/>
          <p:nvPr/>
        </p:nvSpPr>
        <p:spPr>
          <a:xfrm>
            <a:off x="4143372" y="1785926"/>
            <a:ext cx="642942" cy="642942"/>
          </a:xfrm>
          <a:prstGeom prst="noSmoking">
            <a:avLst/>
          </a:prstGeom>
          <a:solidFill>
            <a:srgbClr val="C00000">
              <a:alpha val="49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858016" y="150017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</a:rPr>
              <a:t>9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429388" y="450057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</a:rPr>
              <a:t>7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47" name="Знак запрета 46"/>
          <p:cNvSpPr/>
          <p:nvPr/>
        </p:nvSpPr>
        <p:spPr>
          <a:xfrm>
            <a:off x="5214942" y="3214686"/>
            <a:ext cx="642942" cy="642942"/>
          </a:xfrm>
          <a:prstGeom prst="noSmoking">
            <a:avLst/>
          </a:prstGeom>
          <a:solidFill>
            <a:srgbClr val="C00000">
              <a:alpha val="49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8215338" y="3143248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</a:rPr>
              <a:t>18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57" name="Знак запрета 56"/>
          <p:cNvSpPr/>
          <p:nvPr/>
        </p:nvSpPr>
        <p:spPr>
          <a:xfrm>
            <a:off x="6500826" y="1857364"/>
            <a:ext cx="642942" cy="642942"/>
          </a:xfrm>
          <a:prstGeom prst="noSmoking">
            <a:avLst/>
          </a:prstGeom>
          <a:solidFill>
            <a:srgbClr val="C00000">
              <a:alpha val="49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45" name="Скругленная соединительная линия 44"/>
          <p:cNvCxnSpPr>
            <a:stCxn id="8" idx="7"/>
          </p:cNvCxnSpPr>
          <p:nvPr/>
        </p:nvCxnSpPr>
        <p:spPr>
          <a:xfrm rot="5400000" flipH="1" flipV="1">
            <a:off x="6667164" y="4036224"/>
            <a:ext cx="1083827" cy="1012389"/>
          </a:xfrm>
          <a:prstGeom prst="curvedConnector3">
            <a:avLst>
              <a:gd name="adj1" fmla="val 5869"/>
            </a:avLst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8215338" y="4214818"/>
            <a:ext cx="950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13&lt;18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8215338" y="3214686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</a:rPr>
              <a:t>13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58" name="Знак запрета 57"/>
          <p:cNvSpPr/>
          <p:nvPr/>
        </p:nvSpPr>
        <p:spPr>
          <a:xfrm>
            <a:off x="6143636" y="4929198"/>
            <a:ext cx="642942" cy="642942"/>
          </a:xfrm>
          <a:prstGeom prst="noSmoking">
            <a:avLst/>
          </a:prstGeom>
          <a:solidFill>
            <a:srgbClr val="C00000">
              <a:alpha val="49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1" grpId="0"/>
      <p:bldP spid="54" grpId="0"/>
      <p:bldP spid="5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481328"/>
            <a:ext cx="2643206" cy="466231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Определены кратчайшие расстояния от пункта 1 до остальных пунктов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4143372" y="1857364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2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143372" y="5000636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500826" y="1928802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215074" y="5000636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6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715272" y="3500438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7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286380" y="3286124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3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1" name="Прямая соединительная линия 10"/>
          <p:cNvCxnSpPr>
            <a:stCxn id="21" idx="7"/>
            <a:endCxn id="5" idx="3"/>
          </p:cNvCxnSpPr>
          <p:nvPr/>
        </p:nvCxnSpPr>
        <p:spPr>
          <a:xfrm rot="5400000" flipH="1" flipV="1">
            <a:off x="3238140" y="2452330"/>
            <a:ext cx="1096084" cy="881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5" idx="6"/>
            <a:endCxn id="7" idx="2"/>
          </p:cNvCxnSpPr>
          <p:nvPr/>
        </p:nvCxnSpPr>
        <p:spPr>
          <a:xfrm>
            <a:off x="4714876" y="2143116"/>
            <a:ext cx="178595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6" idx="6"/>
            <a:endCxn id="8" idx="2"/>
          </p:cNvCxnSpPr>
          <p:nvPr/>
        </p:nvCxnSpPr>
        <p:spPr>
          <a:xfrm>
            <a:off x="4714876" y="5286388"/>
            <a:ext cx="15001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21" idx="4"/>
            <a:endCxn id="6" idx="1"/>
          </p:cNvCxnSpPr>
          <p:nvPr/>
        </p:nvCxnSpPr>
        <p:spPr>
          <a:xfrm rot="16200000" flipH="1">
            <a:off x="3107521" y="3964784"/>
            <a:ext cx="1155265" cy="1083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8" idx="7"/>
            <a:endCxn id="9" idx="3"/>
          </p:cNvCxnSpPr>
          <p:nvPr/>
        </p:nvCxnSpPr>
        <p:spPr>
          <a:xfrm rot="5400000" flipH="1" flipV="1">
            <a:off x="6702883" y="3988247"/>
            <a:ext cx="1096084" cy="10960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7" idx="5"/>
            <a:endCxn id="9" idx="1"/>
          </p:cNvCxnSpPr>
          <p:nvPr/>
        </p:nvCxnSpPr>
        <p:spPr>
          <a:xfrm rot="16200000" flipH="1">
            <a:off x="6810040" y="2595206"/>
            <a:ext cx="1167522" cy="810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6" idx="7"/>
            <a:endCxn id="10" idx="3"/>
          </p:cNvCxnSpPr>
          <p:nvPr/>
        </p:nvCxnSpPr>
        <p:spPr>
          <a:xfrm rot="5400000" flipH="1" flipV="1">
            <a:off x="4345429" y="4059685"/>
            <a:ext cx="1310398" cy="738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10" idx="5"/>
            <a:endCxn id="8" idx="1"/>
          </p:cNvCxnSpPr>
          <p:nvPr/>
        </p:nvCxnSpPr>
        <p:spPr>
          <a:xfrm rot="16200000" flipH="1">
            <a:off x="5381280" y="4166842"/>
            <a:ext cx="1310398" cy="5245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10" idx="7"/>
            <a:endCxn id="7" idx="3"/>
          </p:cNvCxnSpPr>
          <p:nvPr/>
        </p:nvCxnSpPr>
        <p:spPr>
          <a:xfrm rot="5400000" flipH="1" flipV="1">
            <a:off x="5702751" y="2488049"/>
            <a:ext cx="953208" cy="810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2857488" y="3357562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1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22" name="Прямая соединительная линия 21"/>
          <p:cNvCxnSpPr>
            <a:stCxn id="21" idx="6"/>
            <a:endCxn id="10" idx="2"/>
          </p:cNvCxnSpPr>
          <p:nvPr/>
        </p:nvCxnSpPr>
        <p:spPr>
          <a:xfrm flipV="1">
            <a:off x="3428992" y="3571876"/>
            <a:ext cx="185738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2"/>
          <p:cNvSpPr txBox="1"/>
          <p:nvPr/>
        </p:nvSpPr>
        <p:spPr>
          <a:xfrm>
            <a:off x="5286380" y="178592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26" name="TextBox 44"/>
          <p:cNvSpPr txBox="1"/>
          <p:nvPr/>
        </p:nvSpPr>
        <p:spPr>
          <a:xfrm>
            <a:off x="7500958" y="27146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27" name="TextBox 45"/>
          <p:cNvSpPr txBox="1"/>
          <p:nvPr/>
        </p:nvSpPr>
        <p:spPr>
          <a:xfrm>
            <a:off x="5929322" y="25717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29" name="TextBox 47"/>
          <p:cNvSpPr txBox="1"/>
          <p:nvPr/>
        </p:nvSpPr>
        <p:spPr>
          <a:xfrm>
            <a:off x="3428992" y="235743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14</a:t>
            </a:r>
            <a:endParaRPr lang="ru-RU" dirty="0"/>
          </a:p>
        </p:txBody>
      </p:sp>
      <p:sp>
        <p:nvSpPr>
          <p:cNvPr id="30" name="TextBox 48"/>
          <p:cNvSpPr txBox="1"/>
          <p:nvPr/>
        </p:nvSpPr>
        <p:spPr>
          <a:xfrm>
            <a:off x="4214810" y="32146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31" name="TextBox 49"/>
          <p:cNvSpPr txBox="1"/>
          <p:nvPr/>
        </p:nvSpPr>
        <p:spPr>
          <a:xfrm>
            <a:off x="3714744" y="4286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32" name="TextBox 50"/>
          <p:cNvSpPr txBox="1"/>
          <p:nvPr/>
        </p:nvSpPr>
        <p:spPr>
          <a:xfrm>
            <a:off x="7215206" y="45720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33" name="TextBox 51"/>
          <p:cNvSpPr txBox="1"/>
          <p:nvPr/>
        </p:nvSpPr>
        <p:spPr>
          <a:xfrm>
            <a:off x="5429256" y="492919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34" name="TextBox 52"/>
          <p:cNvSpPr txBox="1"/>
          <p:nvPr/>
        </p:nvSpPr>
        <p:spPr>
          <a:xfrm>
            <a:off x="4714876" y="392906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35" name="TextBox 53"/>
          <p:cNvSpPr txBox="1"/>
          <p:nvPr/>
        </p:nvSpPr>
        <p:spPr>
          <a:xfrm>
            <a:off x="6000760" y="42148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4357686" y="1571612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14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214810" y="457200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7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357818" y="285749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3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50" name="Знак запрета 49"/>
          <p:cNvSpPr/>
          <p:nvPr/>
        </p:nvSpPr>
        <p:spPr>
          <a:xfrm>
            <a:off x="2786050" y="3286124"/>
            <a:ext cx="642942" cy="642942"/>
          </a:xfrm>
          <a:prstGeom prst="noSmoking">
            <a:avLst/>
          </a:prstGeom>
          <a:solidFill>
            <a:srgbClr val="C00000">
              <a:alpha val="49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2" name="Знак запрета 51"/>
          <p:cNvSpPr/>
          <p:nvPr/>
        </p:nvSpPr>
        <p:spPr>
          <a:xfrm>
            <a:off x="4143372" y="4929198"/>
            <a:ext cx="642942" cy="642942"/>
          </a:xfrm>
          <a:prstGeom prst="noSmoking">
            <a:avLst/>
          </a:prstGeom>
          <a:solidFill>
            <a:srgbClr val="C00000">
              <a:alpha val="49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0" name="Знак запрета 59"/>
          <p:cNvSpPr/>
          <p:nvPr/>
        </p:nvSpPr>
        <p:spPr>
          <a:xfrm>
            <a:off x="4143372" y="1785926"/>
            <a:ext cx="642942" cy="642942"/>
          </a:xfrm>
          <a:prstGeom prst="noSmoking">
            <a:avLst/>
          </a:prstGeom>
          <a:solidFill>
            <a:srgbClr val="C00000">
              <a:alpha val="49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858016" y="150017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</a:rPr>
              <a:t>9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429388" y="450057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</a:rPr>
              <a:t>7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47" name="Знак запрета 46"/>
          <p:cNvSpPr/>
          <p:nvPr/>
        </p:nvSpPr>
        <p:spPr>
          <a:xfrm>
            <a:off x="5214942" y="3214686"/>
            <a:ext cx="642942" cy="642942"/>
          </a:xfrm>
          <a:prstGeom prst="noSmoking">
            <a:avLst/>
          </a:prstGeom>
          <a:solidFill>
            <a:srgbClr val="C00000">
              <a:alpha val="49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7" name="Знак запрета 56"/>
          <p:cNvSpPr/>
          <p:nvPr/>
        </p:nvSpPr>
        <p:spPr>
          <a:xfrm>
            <a:off x="6500826" y="1857364"/>
            <a:ext cx="642942" cy="642942"/>
          </a:xfrm>
          <a:prstGeom prst="noSmoking">
            <a:avLst/>
          </a:prstGeom>
          <a:solidFill>
            <a:srgbClr val="C00000">
              <a:alpha val="49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286776" y="3429000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</a:rPr>
              <a:t>13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58" name="Знак запрета 57"/>
          <p:cNvSpPr/>
          <p:nvPr/>
        </p:nvSpPr>
        <p:spPr>
          <a:xfrm>
            <a:off x="6143636" y="4929198"/>
            <a:ext cx="642942" cy="642942"/>
          </a:xfrm>
          <a:prstGeom prst="noSmoking">
            <a:avLst/>
          </a:prstGeom>
          <a:solidFill>
            <a:srgbClr val="C00000">
              <a:alpha val="49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4" name="Знак запрета 43"/>
          <p:cNvSpPr/>
          <p:nvPr/>
        </p:nvSpPr>
        <p:spPr>
          <a:xfrm>
            <a:off x="7643834" y="3500438"/>
            <a:ext cx="642942" cy="642942"/>
          </a:xfrm>
          <a:prstGeom prst="noSmoking">
            <a:avLst/>
          </a:prstGeom>
          <a:solidFill>
            <a:srgbClr val="C00000">
              <a:alpha val="49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5" name="Управляющая кнопка: домой 44">
            <a:hlinkClick r:id="rId2" action="ppaction://hlinksldjump" highlightClick="1"/>
          </p:cNvPr>
          <p:cNvSpPr/>
          <p:nvPr/>
        </p:nvSpPr>
        <p:spPr>
          <a:xfrm>
            <a:off x="8501090" y="6215082"/>
            <a:ext cx="642910" cy="642918"/>
          </a:xfrm>
          <a:prstGeom prst="actionButtonHom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428736"/>
            <a:ext cx="5929354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Имеется связанный граф из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ru-RU" dirty="0" smtClean="0"/>
              <a:t>вершин</a:t>
            </a:r>
          </a:p>
          <a:p>
            <a:pPr algn="just"/>
            <a:r>
              <a:rPr lang="ru-RU" dirty="0" smtClean="0"/>
              <a:t>1. Упорядочим ребра графа в порядке </a:t>
            </a:r>
            <a:r>
              <a:rPr lang="ru-RU" dirty="0" err="1" smtClean="0"/>
              <a:t>неубывания</a:t>
            </a:r>
            <a:r>
              <a:rPr lang="ru-RU" dirty="0" smtClean="0"/>
              <a:t> их весов</a:t>
            </a:r>
          </a:p>
          <a:p>
            <a:pPr algn="just"/>
            <a:r>
              <a:rPr lang="ru-RU" dirty="0" smtClean="0"/>
              <a:t>2. Начиная с первого ребра в этом списке, добавлять ребра в графе, соблюдая условие: добавление ребра не должно приводить к появлению цикла</a:t>
            </a:r>
          </a:p>
          <a:p>
            <a:pPr algn="just"/>
            <a:r>
              <a:rPr lang="ru-RU" dirty="0" smtClean="0"/>
              <a:t>3. Повторять п.2 до тех пор, пока число ребер в графе не станет равно </a:t>
            </a:r>
            <a:r>
              <a:rPr lang="en-US" i="1" dirty="0" smtClean="0"/>
              <a:t>n</a:t>
            </a:r>
            <a:r>
              <a:rPr lang="ru-RU" i="1" dirty="0" smtClean="0"/>
              <a:t>-1</a:t>
            </a: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Алгоритм </a:t>
            </a:r>
            <a:r>
              <a:rPr lang="ru-RU" dirty="0" err="1" smtClean="0"/>
              <a:t>Крускала</a:t>
            </a:r>
            <a:r>
              <a:rPr lang="ru-RU" dirty="0" smtClean="0"/>
              <a:t> (1956)</a:t>
            </a:r>
            <a:endParaRPr lang="ru-RU" dirty="0"/>
          </a:p>
        </p:txBody>
      </p:sp>
      <p:pic>
        <p:nvPicPr>
          <p:cNvPr id="16386" name="Picture 2" descr="https://studfile.net/html/2706/194/html_xN6Y7HkD9A.USU6/img-TdWe4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1500174"/>
            <a:ext cx="2000264" cy="26670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7072330" y="4500570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Kruskal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grpSp>
        <p:nvGrpSpPr>
          <p:cNvPr id="88" name="Группа 87"/>
          <p:cNvGrpSpPr/>
          <p:nvPr/>
        </p:nvGrpSpPr>
        <p:grpSpPr>
          <a:xfrm>
            <a:off x="2857488" y="1785926"/>
            <a:ext cx="5429288" cy="3786214"/>
            <a:chOff x="2857488" y="1785926"/>
            <a:chExt cx="5429288" cy="3786214"/>
          </a:xfrm>
        </p:grpSpPr>
        <p:cxnSp>
          <p:nvCxnSpPr>
            <p:cNvPr id="89" name="Прямая соединительная линия 88"/>
            <p:cNvCxnSpPr>
              <a:stCxn id="101" idx="7"/>
            </p:cNvCxnSpPr>
            <p:nvPr/>
          </p:nvCxnSpPr>
          <p:spPr>
            <a:xfrm rot="5400000" flipH="1" flipV="1">
              <a:off x="5702751" y="2488049"/>
              <a:ext cx="953208" cy="8103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0" name="Группа 41"/>
            <p:cNvGrpSpPr/>
            <p:nvPr/>
          </p:nvGrpSpPr>
          <p:grpSpPr>
            <a:xfrm>
              <a:off x="2857488" y="1785926"/>
              <a:ext cx="5429288" cy="3786214"/>
              <a:chOff x="2857488" y="1785926"/>
              <a:chExt cx="5429288" cy="3786214"/>
            </a:xfrm>
          </p:grpSpPr>
          <p:cxnSp>
            <p:nvCxnSpPr>
              <p:cNvPr id="91" name="Прямая соединительная линия 90"/>
              <p:cNvCxnSpPr>
                <a:stCxn id="97" idx="6"/>
                <a:endCxn id="99" idx="2"/>
              </p:cNvCxnSpPr>
              <p:nvPr/>
            </p:nvCxnSpPr>
            <p:spPr>
              <a:xfrm>
                <a:off x="4714876" y="5286388"/>
                <a:ext cx="1500198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Прямая соединительная линия 91"/>
              <p:cNvCxnSpPr>
                <a:stCxn id="108" idx="4"/>
                <a:endCxn id="97" idx="1"/>
              </p:cNvCxnSpPr>
              <p:nvPr/>
            </p:nvCxnSpPr>
            <p:spPr>
              <a:xfrm rot="16200000" flipH="1">
                <a:off x="3107521" y="3964784"/>
                <a:ext cx="1155265" cy="108382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3" name="Группа 40"/>
              <p:cNvGrpSpPr/>
              <p:nvPr/>
            </p:nvGrpSpPr>
            <p:grpSpPr>
              <a:xfrm>
                <a:off x="2857488" y="1785926"/>
                <a:ext cx="5429288" cy="3786214"/>
                <a:chOff x="2857488" y="1785926"/>
                <a:chExt cx="5429288" cy="3786214"/>
              </a:xfrm>
            </p:grpSpPr>
            <p:cxnSp>
              <p:nvCxnSpPr>
                <p:cNvPr id="94" name="Прямая соединительная линия 93"/>
                <p:cNvCxnSpPr>
                  <a:stCxn id="108" idx="6"/>
                  <a:endCxn id="101" idx="2"/>
                </p:cNvCxnSpPr>
                <p:nvPr/>
              </p:nvCxnSpPr>
              <p:spPr>
                <a:xfrm flipV="1">
                  <a:off x="3428992" y="3571876"/>
                  <a:ext cx="1857388" cy="7143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5" name="Группа 39"/>
                <p:cNvGrpSpPr/>
                <p:nvPr/>
              </p:nvGrpSpPr>
              <p:grpSpPr>
                <a:xfrm>
                  <a:off x="2857488" y="1785926"/>
                  <a:ext cx="5429288" cy="3786214"/>
                  <a:chOff x="2857488" y="1785926"/>
                  <a:chExt cx="5429288" cy="3786214"/>
                </a:xfrm>
              </p:grpSpPr>
              <p:sp>
                <p:nvSpPr>
                  <p:cNvPr id="96" name="Овал 95"/>
                  <p:cNvSpPr/>
                  <p:nvPr/>
                </p:nvSpPr>
                <p:spPr>
                  <a:xfrm>
                    <a:off x="4143372" y="1857364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2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7" name="Овал 96"/>
                  <p:cNvSpPr/>
                  <p:nvPr/>
                </p:nvSpPr>
                <p:spPr>
                  <a:xfrm>
                    <a:off x="4143372" y="5000636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4</a:t>
                    </a:r>
                    <a:endParaRPr lang="ru-RU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8" name="Овал 6"/>
                  <p:cNvSpPr/>
                  <p:nvPr/>
                </p:nvSpPr>
                <p:spPr>
                  <a:xfrm>
                    <a:off x="6500826" y="1928802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5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9" name="Овал 98"/>
                  <p:cNvSpPr/>
                  <p:nvPr/>
                </p:nvSpPr>
                <p:spPr>
                  <a:xfrm>
                    <a:off x="6215074" y="5000636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6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0" name="Овал 8"/>
                  <p:cNvSpPr/>
                  <p:nvPr/>
                </p:nvSpPr>
                <p:spPr>
                  <a:xfrm>
                    <a:off x="7715272" y="3500438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7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1" name="Овал 100"/>
                  <p:cNvSpPr/>
                  <p:nvPr/>
                </p:nvSpPr>
                <p:spPr>
                  <a:xfrm>
                    <a:off x="5286380" y="3286124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3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102" name="Прямая соединительная линия 101"/>
                  <p:cNvCxnSpPr>
                    <a:stCxn id="108" idx="7"/>
                    <a:endCxn id="96" idx="3"/>
                  </p:cNvCxnSpPr>
                  <p:nvPr/>
                </p:nvCxnSpPr>
                <p:spPr>
                  <a:xfrm rot="5400000" flipH="1" flipV="1">
                    <a:off x="3238140" y="2452330"/>
                    <a:ext cx="1096084" cy="88177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Прямая соединительная линия 102"/>
                  <p:cNvCxnSpPr>
                    <a:stCxn id="96" idx="6"/>
                  </p:cNvCxnSpPr>
                  <p:nvPr/>
                </p:nvCxnSpPr>
                <p:spPr>
                  <a:xfrm>
                    <a:off x="4714876" y="2143116"/>
                    <a:ext cx="1785950" cy="71438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Прямая соединительная линия 103"/>
                  <p:cNvCxnSpPr>
                    <a:stCxn id="99" idx="7"/>
                  </p:cNvCxnSpPr>
                  <p:nvPr/>
                </p:nvCxnSpPr>
                <p:spPr>
                  <a:xfrm rot="5400000" flipH="1" flipV="1">
                    <a:off x="6702883" y="3988247"/>
                    <a:ext cx="1096084" cy="1096084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" name="Прямая соединительная линия 104"/>
                  <p:cNvCxnSpPr/>
                  <p:nvPr/>
                </p:nvCxnSpPr>
                <p:spPr>
                  <a:xfrm rot="16200000" flipH="1">
                    <a:off x="6810040" y="2595206"/>
                    <a:ext cx="1167522" cy="810332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6" name="Прямая соединительная линия 105"/>
                  <p:cNvCxnSpPr>
                    <a:stCxn id="97" idx="7"/>
                    <a:endCxn id="101" idx="3"/>
                  </p:cNvCxnSpPr>
                  <p:nvPr/>
                </p:nvCxnSpPr>
                <p:spPr>
                  <a:xfrm rot="5400000" flipH="1" flipV="1">
                    <a:off x="4345429" y="4059685"/>
                    <a:ext cx="1310398" cy="738894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Прямая соединительная линия 106"/>
                  <p:cNvCxnSpPr>
                    <a:stCxn id="101" idx="5"/>
                    <a:endCxn id="99" idx="1"/>
                  </p:cNvCxnSpPr>
                  <p:nvPr/>
                </p:nvCxnSpPr>
                <p:spPr>
                  <a:xfrm rot="16200000" flipH="1">
                    <a:off x="5381280" y="4166842"/>
                    <a:ext cx="1310398" cy="52458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8" name="Овал 107"/>
                  <p:cNvSpPr/>
                  <p:nvPr/>
                </p:nvSpPr>
                <p:spPr>
                  <a:xfrm>
                    <a:off x="2857488" y="3357562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1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9" name="TextBox 42"/>
                  <p:cNvSpPr txBox="1"/>
                  <p:nvPr/>
                </p:nvSpPr>
                <p:spPr>
                  <a:xfrm>
                    <a:off x="5286380" y="1785926"/>
                    <a:ext cx="57150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5</a:t>
                    </a:r>
                    <a:endParaRPr lang="ru-RU" dirty="0"/>
                  </a:p>
                </p:txBody>
              </p:sp>
              <p:sp>
                <p:nvSpPr>
                  <p:cNvPr id="110" name="TextBox 44"/>
                  <p:cNvSpPr txBox="1"/>
                  <p:nvPr/>
                </p:nvSpPr>
                <p:spPr>
                  <a:xfrm>
                    <a:off x="7500958" y="2714620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9</a:t>
                    </a:r>
                    <a:endParaRPr lang="ru-RU" dirty="0"/>
                  </a:p>
                </p:txBody>
              </p:sp>
              <p:sp>
                <p:nvSpPr>
                  <p:cNvPr id="111" name="TextBox 45"/>
                  <p:cNvSpPr txBox="1"/>
                  <p:nvPr/>
                </p:nvSpPr>
                <p:spPr>
                  <a:xfrm>
                    <a:off x="5929322" y="2571744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6</a:t>
                    </a:r>
                    <a:endParaRPr lang="ru-RU" dirty="0"/>
                  </a:p>
                </p:txBody>
              </p:sp>
              <p:sp>
                <p:nvSpPr>
                  <p:cNvPr id="112" name="TextBox 47"/>
                  <p:cNvSpPr txBox="1"/>
                  <p:nvPr/>
                </p:nvSpPr>
                <p:spPr>
                  <a:xfrm>
                    <a:off x="3428992" y="2357430"/>
                    <a:ext cx="41870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14</a:t>
                    </a:r>
                    <a:endParaRPr lang="ru-RU" dirty="0"/>
                  </a:p>
                </p:txBody>
              </p:sp>
              <p:sp>
                <p:nvSpPr>
                  <p:cNvPr id="113" name="TextBox 48"/>
                  <p:cNvSpPr txBox="1"/>
                  <p:nvPr/>
                </p:nvSpPr>
                <p:spPr>
                  <a:xfrm>
                    <a:off x="4214810" y="3214686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3</a:t>
                    </a:r>
                    <a:endParaRPr lang="ru-RU" dirty="0"/>
                  </a:p>
                </p:txBody>
              </p:sp>
              <p:sp>
                <p:nvSpPr>
                  <p:cNvPr id="114" name="TextBox 49"/>
                  <p:cNvSpPr txBox="1"/>
                  <p:nvPr/>
                </p:nvSpPr>
                <p:spPr>
                  <a:xfrm>
                    <a:off x="3714744" y="4286256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7</a:t>
                    </a:r>
                    <a:endParaRPr lang="ru-RU" dirty="0"/>
                  </a:p>
                </p:txBody>
              </p:sp>
              <p:sp>
                <p:nvSpPr>
                  <p:cNvPr id="115" name="TextBox 50"/>
                  <p:cNvSpPr txBox="1"/>
                  <p:nvPr/>
                </p:nvSpPr>
                <p:spPr>
                  <a:xfrm>
                    <a:off x="7215206" y="4572008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6</a:t>
                    </a:r>
                    <a:endParaRPr lang="ru-RU" dirty="0"/>
                  </a:p>
                </p:txBody>
              </p:sp>
              <p:sp>
                <p:nvSpPr>
                  <p:cNvPr id="116" name="TextBox 51"/>
                  <p:cNvSpPr txBox="1"/>
                  <p:nvPr/>
                </p:nvSpPr>
                <p:spPr>
                  <a:xfrm>
                    <a:off x="5429256" y="4929198"/>
                    <a:ext cx="41870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10</a:t>
                    </a:r>
                    <a:endParaRPr lang="ru-RU" dirty="0"/>
                  </a:p>
                </p:txBody>
              </p:sp>
              <p:sp>
                <p:nvSpPr>
                  <p:cNvPr id="117" name="TextBox 52"/>
                  <p:cNvSpPr txBox="1"/>
                  <p:nvPr/>
                </p:nvSpPr>
                <p:spPr>
                  <a:xfrm>
                    <a:off x="4714876" y="3929066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8</a:t>
                    </a:r>
                    <a:endParaRPr lang="ru-RU" dirty="0"/>
                  </a:p>
                </p:txBody>
              </p:sp>
              <p:sp>
                <p:nvSpPr>
                  <p:cNvPr id="118" name="TextBox 53"/>
                  <p:cNvSpPr txBox="1"/>
                  <p:nvPr/>
                </p:nvSpPr>
                <p:spPr>
                  <a:xfrm>
                    <a:off x="6000760" y="4214818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4</a:t>
                    </a:r>
                    <a:endParaRPr lang="ru-RU" dirty="0"/>
                  </a:p>
                </p:txBody>
              </p:sp>
            </p:grpSp>
          </p:grpSp>
        </p:grpSp>
      </p:grpSp>
      <p:sp>
        <p:nvSpPr>
          <p:cNvPr id="181" name="Содержимое 1"/>
          <p:cNvSpPr>
            <a:spLocks noGrp="1"/>
          </p:cNvSpPr>
          <p:nvPr>
            <p:ph idx="1"/>
          </p:nvPr>
        </p:nvSpPr>
        <p:spPr>
          <a:xfrm>
            <a:off x="0" y="1481328"/>
            <a:ext cx="3000364" cy="4662316"/>
          </a:xfrm>
        </p:spPr>
        <p:txBody>
          <a:bodyPr/>
          <a:lstStyle/>
          <a:p>
            <a:pPr indent="0">
              <a:buNone/>
            </a:pPr>
            <a:r>
              <a:rPr lang="ru-RU" dirty="0" smtClean="0"/>
              <a:t>Дан взвешенный граф. Построим минимальное  </a:t>
            </a:r>
            <a:r>
              <a:rPr lang="ru-RU" dirty="0" err="1" smtClean="0"/>
              <a:t>остовное</a:t>
            </a:r>
            <a:r>
              <a:rPr lang="ru-RU" dirty="0" smtClean="0"/>
              <a:t> дерево</a:t>
            </a:r>
            <a:endParaRPr lang="ru-RU" dirty="0"/>
          </a:p>
        </p:txBody>
      </p:sp>
      <p:cxnSp>
        <p:nvCxnSpPr>
          <p:cNvPr id="36" name="Прямая соединительная линия 35"/>
          <p:cNvCxnSpPr>
            <a:stCxn id="96" idx="5"/>
            <a:endCxn id="101" idx="1"/>
          </p:cNvCxnSpPr>
          <p:nvPr/>
        </p:nvCxnSpPr>
        <p:spPr>
          <a:xfrm rot="16200000" flipH="1">
            <a:off x="4488305" y="2488049"/>
            <a:ext cx="1024646" cy="738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000628" y="271462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cxnSp>
        <p:nvCxnSpPr>
          <p:cNvPr id="39" name="Прямая соединительная линия 38"/>
          <p:cNvCxnSpPr>
            <a:stCxn id="101" idx="6"/>
            <a:endCxn id="100" idx="2"/>
          </p:cNvCxnSpPr>
          <p:nvPr/>
        </p:nvCxnSpPr>
        <p:spPr>
          <a:xfrm>
            <a:off x="5857884" y="3571876"/>
            <a:ext cx="1857388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 flipH="1">
            <a:off x="6643702" y="3286124"/>
            <a:ext cx="101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grpSp>
        <p:nvGrpSpPr>
          <p:cNvPr id="2" name="Группа 87"/>
          <p:cNvGrpSpPr/>
          <p:nvPr/>
        </p:nvGrpSpPr>
        <p:grpSpPr>
          <a:xfrm>
            <a:off x="2857488" y="1785926"/>
            <a:ext cx="5429288" cy="3786214"/>
            <a:chOff x="2857488" y="1785926"/>
            <a:chExt cx="5429288" cy="3786214"/>
          </a:xfrm>
        </p:grpSpPr>
        <p:cxnSp>
          <p:nvCxnSpPr>
            <p:cNvPr id="89" name="Прямая соединительная линия 88"/>
            <p:cNvCxnSpPr>
              <a:stCxn id="101" idx="7"/>
            </p:cNvCxnSpPr>
            <p:nvPr/>
          </p:nvCxnSpPr>
          <p:spPr>
            <a:xfrm rot="5400000" flipH="1" flipV="1">
              <a:off x="5702751" y="2488049"/>
              <a:ext cx="953208" cy="8103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Группа 41"/>
            <p:cNvGrpSpPr/>
            <p:nvPr/>
          </p:nvGrpSpPr>
          <p:grpSpPr>
            <a:xfrm>
              <a:off x="2857488" y="1785926"/>
              <a:ext cx="5429288" cy="3786214"/>
              <a:chOff x="2857488" y="1785926"/>
              <a:chExt cx="5429288" cy="3786214"/>
            </a:xfrm>
          </p:grpSpPr>
          <p:cxnSp>
            <p:nvCxnSpPr>
              <p:cNvPr id="91" name="Прямая соединительная линия 90"/>
              <p:cNvCxnSpPr>
                <a:stCxn id="97" idx="6"/>
                <a:endCxn id="99" idx="2"/>
              </p:cNvCxnSpPr>
              <p:nvPr/>
            </p:nvCxnSpPr>
            <p:spPr>
              <a:xfrm>
                <a:off x="4714876" y="5286388"/>
                <a:ext cx="1500198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Прямая соединительная линия 91"/>
              <p:cNvCxnSpPr>
                <a:stCxn id="108" idx="4"/>
                <a:endCxn id="97" idx="1"/>
              </p:cNvCxnSpPr>
              <p:nvPr/>
            </p:nvCxnSpPr>
            <p:spPr>
              <a:xfrm rot="16200000" flipH="1">
                <a:off x="3107521" y="3964784"/>
                <a:ext cx="1155265" cy="108382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" name="Группа 40"/>
              <p:cNvGrpSpPr/>
              <p:nvPr/>
            </p:nvGrpSpPr>
            <p:grpSpPr>
              <a:xfrm>
                <a:off x="2857488" y="1785926"/>
                <a:ext cx="5429288" cy="3786214"/>
                <a:chOff x="2857488" y="1785926"/>
                <a:chExt cx="5429288" cy="3786214"/>
              </a:xfrm>
            </p:grpSpPr>
            <p:cxnSp>
              <p:nvCxnSpPr>
                <p:cNvPr id="94" name="Прямая соединительная линия 93"/>
                <p:cNvCxnSpPr>
                  <a:stCxn id="108" idx="6"/>
                  <a:endCxn id="101" idx="2"/>
                </p:cNvCxnSpPr>
                <p:nvPr/>
              </p:nvCxnSpPr>
              <p:spPr>
                <a:xfrm flipV="1">
                  <a:off x="3428992" y="3571876"/>
                  <a:ext cx="1857388" cy="7143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" name="Группа 39"/>
                <p:cNvGrpSpPr/>
                <p:nvPr/>
              </p:nvGrpSpPr>
              <p:grpSpPr>
                <a:xfrm>
                  <a:off x="2857488" y="1785926"/>
                  <a:ext cx="5429288" cy="3786214"/>
                  <a:chOff x="2857488" y="1785926"/>
                  <a:chExt cx="5429288" cy="3786214"/>
                </a:xfrm>
              </p:grpSpPr>
              <p:sp>
                <p:nvSpPr>
                  <p:cNvPr id="96" name="Овал 95"/>
                  <p:cNvSpPr/>
                  <p:nvPr/>
                </p:nvSpPr>
                <p:spPr>
                  <a:xfrm>
                    <a:off x="4143372" y="1857364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2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7" name="Овал 96"/>
                  <p:cNvSpPr/>
                  <p:nvPr/>
                </p:nvSpPr>
                <p:spPr>
                  <a:xfrm>
                    <a:off x="4143372" y="5000636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4</a:t>
                    </a:r>
                    <a:endParaRPr lang="ru-RU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8" name="Овал 6"/>
                  <p:cNvSpPr/>
                  <p:nvPr/>
                </p:nvSpPr>
                <p:spPr>
                  <a:xfrm>
                    <a:off x="6500826" y="1928802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5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9" name="Овал 98"/>
                  <p:cNvSpPr/>
                  <p:nvPr/>
                </p:nvSpPr>
                <p:spPr>
                  <a:xfrm>
                    <a:off x="6215074" y="5000636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6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0" name="Овал 8"/>
                  <p:cNvSpPr/>
                  <p:nvPr/>
                </p:nvSpPr>
                <p:spPr>
                  <a:xfrm>
                    <a:off x="7715272" y="3500438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7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1" name="Овал 100"/>
                  <p:cNvSpPr/>
                  <p:nvPr/>
                </p:nvSpPr>
                <p:spPr>
                  <a:xfrm>
                    <a:off x="5286380" y="3286124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3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102" name="Прямая соединительная линия 101"/>
                  <p:cNvCxnSpPr>
                    <a:stCxn id="108" idx="7"/>
                    <a:endCxn id="96" idx="3"/>
                  </p:cNvCxnSpPr>
                  <p:nvPr/>
                </p:nvCxnSpPr>
                <p:spPr>
                  <a:xfrm rot="5400000" flipH="1" flipV="1">
                    <a:off x="3238140" y="2452330"/>
                    <a:ext cx="1096084" cy="88177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Прямая соединительная линия 102"/>
                  <p:cNvCxnSpPr>
                    <a:stCxn id="96" idx="6"/>
                  </p:cNvCxnSpPr>
                  <p:nvPr/>
                </p:nvCxnSpPr>
                <p:spPr>
                  <a:xfrm>
                    <a:off x="4714876" y="2143116"/>
                    <a:ext cx="1785950" cy="71438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Прямая соединительная линия 103"/>
                  <p:cNvCxnSpPr>
                    <a:stCxn id="99" idx="7"/>
                  </p:cNvCxnSpPr>
                  <p:nvPr/>
                </p:nvCxnSpPr>
                <p:spPr>
                  <a:xfrm rot="5400000" flipH="1" flipV="1">
                    <a:off x="6702883" y="3988247"/>
                    <a:ext cx="1096084" cy="1096084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" name="Прямая соединительная линия 104"/>
                  <p:cNvCxnSpPr/>
                  <p:nvPr/>
                </p:nvCxnSpPr>
                <p:spPr>
                  <a:xfrm rot="16200000" flipH="1">
                    <a:off x="6810040" y="2595206"/>
                    <a:ext cx="1167522" cy="810332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6" name="Прямая соединительная линия 105"/>
                  <p:cNvCxnSpPr>
                    <a:stCxn id="97" idx="7"/>
                    <a:endCxn id="101" idx="3"/>
                  </p:cNvCxnSpPr>
                  <p:nvPr/>
                </p:nvCxnSpPr>
                <p:spPr>
                  <a:xfrm rot="5400000" flipH="1" flipV="1">
                    <a:off x="4345429" y="4059685"/>
                    <a:ext cx="1310398" cy="738894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Прямая соединительная линия 106"/>
                  <p:cNvCxnSpPr>
                    <a:stCxn id="101" idx="5"/>
                    <a:endCxn id="99" idx="1"/>
                  </p:cNvCxnSpPr>
                  <p:nvPr/>
                </p:nvCxnSpPr>
                <p:spPr>
                  <a:xfrm rot="16200000" flipH="1">
                    <a:off x="5381280" y="4166842"/>
                    <a:ext cx="1310398" cy="52458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8" name="Овал 107"/>
                  <p:cNvSpPr/>
                  <p:nvPr/>
                </p:nvSpPr>
                <p:spPr>
                  <a:xfrm>
                    <a:off x="2857488" y="3357562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1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9" name="TextBox 42"/>
                  <p:cNvSpPr txBox="1"/>
                  <p:nvPr/>
                </p:nvSpPr>
                <p:spPr>
                  <a:xfrm>
                    <a:off x="5286380" y="1785926"/>
                    <a:ext cx="57150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5</a:t>
                    </a:r>
                    <a:endParaRPr lang="ru-RU" dirty="0"/>
                  </a:p>
                </p:txBody>
              </p:sp>
              <p:sp>
                <p:nvSpPr>
                  <p:cNvPr id="110" name="TextBox 44"/>
                  <p:cNvSpPr txBox="1"/>
                  <p:nvPr/>
                </p:nvSpPr>
                <p:spPr>
                  <a:xfrm>
                    <a:off x="7500958" y="2714620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9</a:t>
                    </a:r>
                    <a:endParaRPr lang="ru-RU" dirty="0"/>
                  </a:p>
                </p:txBody>
              </p:sp>
              <p:sp>
                <p:nvSpPr>
                  <p:cNvPr id="111" name="TextBox 45"/>
                  <p:cNvSpPr txBox="1"/>
                  <p:nvPr/>
                </p:nvSpPr>
                <p:spPr>
                  <a:xfrm>
                    <a:off x="5929322" y="2571744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6</a:t>
                    </a:r>
                    <a:endParaRPr lang="ru-RU" dirty="0"/>
                  </a:p>
                </p:txBody>
              </p:sp>
              <p:sp>
                <p:nvSpPr>
                  <p:cNvPr id="112" name="TextBox 47"/>
                  <p:cNvSpPr txBox="1"/>
                  <p:nvPr/>
                </p:nvSpPr>
                <p:spPr>
                  <a:xfrm>
                    <a:off x="3428992" y="2357430"/>
                    <a:ext cx="41870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14</a:t>
                    </a:r>
                    <a:endParaRPr lang="ru-RU" dirty="0"/>
                  </a:p>
                </p:txBody>
              </p:sp>
              <p:sp>
                <p:nvSpPr>
                  <p:cNvPr id="113" name="TextBox 48"/>
                  <p:cNvSpPr txBox="1"/>
                  <p:nvPr/>
                </p:nvSpPr>
                <p:spPr>
                  <a:xfrm>
                    <a:off x="4214810" y="3214686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3</a:t>
                    </a:r>
                    <a:endParaRPr lang="ru-RU" dirty="0"/>
                  </a:p>
                </p:txBody>
              </p:sp>
              <p:sp>
                <p:nvSpPr>
                  <p:cNvPr id="114" name="TextBox 49"/>
                  <p:cNvSpPr txBox="1"/>
                  <p:nvPr/>
                </p:nvSpPr>
                <p:spPr>
                  <a:xfrm>
                    <a:off x="3714744" y="4286256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7</a:t>
                    </a:r>
                    <a:endParaRPr lang="ru-RU" dirty="0"/>
                  </a:p>
                </p:txBody>
              </p:sp>
              <p:sp>
                <p:nvSpPr>
                  <p:cNvPr id="115" name="TextBox 50"/>
                  <p:cNvSpPr txBox="1"/>
                  <p:nvPr/>
                </p:nvSpPr>
                <p:spPr>
                  <a:xfrm>
                    <a:off x="7215206" y="4572008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6</a:t>
                    </a:r>
                    <a:endParaRPr lang="ru-RU" dirty="0"/>
                  </a:p>
                </p:txBody>
              </p:sp>
              <p:sp>
                <p:nvSpPr>
                  <p:cNvPr id="116" name="TextBox 51"/>
                  <p:cNvSpPr txBox="1"/>
                  <p:nvPr/>
                </p:nvSpPr>
                <p:spPr>
                  <a:xfrm>
                    <a:off x="5429256" y="4929198"/>
                    <a:ext cx="41870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10</a:t>
                    </a:r>
                    <a:endParaRPr lang="ru-RU" dirty="0"/>
                  </a:p>
                </p:txBody>
              </p:sp>
              <p:sp>
                <p:nvSpPr>
                  <p:cNvPr id="117" name="TextBox 52"/>
                  <p:cNvSpPr txBox="1"/>
                  <p:nvPr/>
                </p:nvSpPr>
                <p:spPr>
                  <a:xfrm>
                    <a:off x="4714876" y="3929066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8</a:t>
                    </a:r>
                    <a:endParaRPr lang="ru-RU" dirty="0"/>
                  </a:p>
                </p:txBody>
              </p:sp>
              <p:sp>
                <p:nvSpPr>
                  <p:cNvPr id="118" name="TextBox 53"/>
                  <p:cNvSpPr txBox="1"/>
                  <p:nvPr/>
                </p:nvSpPr>
                <p:spPr>
                  <a:xfrm>
                    <a:off x="6000760" y="4214818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4</a:t>
                    </a:r>
                    <a:endParaRPr lang="ru-RU" dirty="0"/>
                  </a:p>
                </p:txBody>
              </p:sp>
            </p:grpSp>
          </p:grpSp>
        </p:grpSp>
      </p:grpSp>
      <p:sp>
        <p:nvSpPr>
          <p:cNvPr id="181" name="Содержимое 1"/>
          <p:cNvSpPr>
            <a:spLocks noGrp="1"/>
          </p:cNvSpPr>
          <p:nvPr>
            <p:ph idx="1"/>
          </p:nvPr>
        </p:nvSpPr>
        <p:spPr>
          <a:xfrm>
            <a:off x="0" y="1481328"/>
            <a:ext cx="3000364" cy="4662316"/>
          </a:xfrm>
        </p:spPr>
        <p:txBody>
          <a:bodyPr/>
          <a:lstStyle/>
          <a:p>
            <a:pPr indent="0">
              <a:buNone/>
            </a:pPr>
            <a:r>
              <a:rPr lang="ru-RU" dirty="0" smtClean="0"/>
              <a:t>Выделяем ребра с весом 3</a:t>
            </a:r>
          </a:p>
          <a:p>
            <a:pPr indent="0">
              <a:buNone/>
            </a:pPr>
            <a:r>
              <a:rPr lang="ru-RU" dirty="0" smtClean="0"/>
              <a:t>Соединены вершины 1,3</a:t>
            </a:r>
            <a:endParaRPr lang="ru-RU" dirty="0"/>
          </a:p>
        </p:txBody>
      </p:sp>
      <p:cxnSp>
        <p:nvCxnSpPr>
          <p:cNvPr id="36" name="Прямая соединительная линия 35"/>
          <p:cNvCxnSpPr>
            <a:stCxn id="96" idx="5"/>
            <a:endCxn id="101" idx="1"/>
          </p:cNvCxnSpPr>
          <p:nvPr/>
        </p:nvCxnSpPr>
        <p:spPr>
          <a:xfrm rot="16200000" flipH="1">
            <a:off x="4488305" y="2488049"/>
            <a:ext cx="1024646" cy="738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000628" y="271462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cxnSp>
        <p:nvCxnSpPr>
          <p:cNvPr id="39" name="Прямая соединительная линия 38"/>
          <p:cNvCxnSpPr>
            <a:stCxn id="101" idx="6"/>
            <a:endCxn id="100" idx="2"/>
          </p:cNvCxnSpPr>
          <p:nvPr/>
        </p:nvCxnSpPr>
        <p:spPr>
          <a:xfrm>
            <a:off x="5857884" y="3571876"/>
            <a:ext cx="1857388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 flipH="1">
            <a:off x="6643702" y="3286124"/>
            <a:ext cx="101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cxnSp>
        <p:nvCxnSpPr>
          <p:cNvPr id="42" name="Прямая соединительная линия 41"/>
          <p:cNvCxnSpPr>
            <a:stCxn id="108" idx="6"/>
            <a:endCxn id="101" idx="2"/>
          </p:cNvCxnSpPr>
          <p:nvPr/>
        </p:nvCxnSpPr>
        <p:spPr>
          <a:xfrm flipV="1">
            <a:off x="3428992" y="3571876"/>
            <a:ext cx="1857388" cy="71438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grpSp>
        <p:nvGrpSpPr>
          <p:cNvPr id="2" name="Группа 87"/>
          <p:cNvGrpSpPr/>
          <p:nvPr/>
        </p:nvGrpSpPr>
        <p:grpSpPr>
          <a:xfrm>
            <a:off x="2857488" y="1785926"/>
            <a:ext cx="5429288" cy="3786214"/>
            <a:chOff x="2857488" y="1785926"/>
            <a:chExt cx="5429288" cy="3786214"/>
          </a:xfrm>
        </p:grpSpPr>
        <p:cxnSp>
          <p:nvCxnSpPr>
            <p:cNvPr id="89" name="Прямая соединительная линия 88"/>
            <p:cNvCxnSpPr>
              <a:stCxn id="101" idx="7"/>
            </p:cNvCxnSpPr>
            <p:nvPr/>
          </p:nvCxnSpPr>
          <p:spPr>
            <a:xfrm rot="5400000" flipH="1" flipV="1">
              <a:off x="5702751" y="2488049"/>
              <a:ext cx="953208" cy="8103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Группа 41"/>
            <p:cNvGrpSpPr/>
            <p:nvPr/>
          </p:nvGrpSpPr>
          <p:grpSpPr>
            <a:xfrm>
              <a:off x="2857488" y="1785926"/>
              <a:ext cx="5429288" cy="3786214"/>
              <a:chOff x="2857488" y="1785926"/>
              <a:chExt cx="5429288" cy="3786214"/>
            </a:xfrm>
          </p:grpSpPr>
          <p:cxnSp>
            <p:nvCxnSpPr>
              <p:cNvPr id="91" name="Прямая соединительная линия 90"/>
              <p:cNvCxnSpPr>
                <a:stCxn id="97" idx="6"/>
                <a:endCxn id="99" idx="2"/>
              </p:cNvCxnSpPr>
              <p:nvPr/>
            </p:nvCxnSpPr>
            <p:spPr>
              <a:xfrm>
                <a:off x="4714876" y="5286388"/>
                <a:ext cx="1500198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Прямая соединительная линия 91"/>
              <p:cNvCxnSpPr>
                <a:stCxn id="108" idx="4"/>
                <a:endCxn id="97" idx="1"/>
              </p:cNvCxnSpPr>
              <p:nvPr/>
            </p:nvCxnSpPr>
            <p:spPr>
              <a:xfrm rot="16200000" flipH="1">
                <a:off x="3107521" y="3964784"/>
                <a:ext cx="1155265" cy="108382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" name="Группа 40"/>
              <p:cNvGrpSpPr/>
              <p:nvPr/>
            </p:nvGrpSpPr>
            <p:grpSpPr>
              <a:xfrm>
                <a:off x="2857488" y="1785926"/>
                <a:ext cx="5429288" cy="3786214"/>
                <a:chOff x="2857488" y="1785926"/>
                <a:chExt cx="5429288" cy="3786214"/>
              </a:xfrm>
            </p:grpSpPr>
            <p:cxnSp>
              <p:nvCxnSpPr>
                <p:cNvPr id="94" name="Прямая соединительная линия 93"/>
                <p:cNvCxnSpPr>
                  <a:stCxn id="108" idx="6"/>
                  <a:endCxn id="101" idx="2"/>
                </p:cNvCxnSpPr>
                <p:nvPr/>
              </p:nvCxnSpPr>
              <p:spPr>
                <a:xfrm flipV="1">
                  <a:off x="3428992" y="3571876"/>
                  <a:ext cx="1857388" cy="7143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" name="Группа 39"/>
                <p:cNvGrpSpPr/>
                <p:nvPr/>
              </p:nvGrpSpPr>
              <p:grpSpPr>
                <a:xfrm>
                  <a:off x="2857488" y="1785926"/>
                  <a:ext cx="5429288" cy="3786214"/>
                  <a:chOff x="2857488" y="1785926"/>
                  <a:chExt cx="5429288" cy="3786214"/>
                </a:xfrm>
              </p:grpSpPr>
              <p:sp>
                <p:nvSpPr>
                  <p:cNvPr id="96" name="Овал 95"/>
                  <p:cNvSpPr/>
                  <p:nvPr/>
                </p:nvSpPr>
                <p:spPr>
                  <a:xfrm>
                    <a:off x="4143372" y="1857364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2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7" name="Овал 96"/>
                  <p:cNvSpPr/>
                  <p:nvPr/>
                </p:nvSpPr>
                <p:spPr>
                  <a:xfrm>
                    <a:off x="4143372" y="5000636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4</a:t>
                    </a:r>
                    <a:endParaRPr lang="ru-RU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8" name="Овал 6"/>
                  <p:cNvSpPr/>
                  <p:nvPr/>
                </p:nvSpPr>
                <p:spPr>
                  <a:xfrm>
                    <a:off x="6500826" y="1928802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5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9" name="Овал 98"/>
                  <p:cNvSpPr/>
                  <p:nvPr/>
                </p:nvSpPr>
                <p:spPr>
                  <a:xfrm>
                    <a:off x="6215074" y="5000636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6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0" name="Овал 8"/>
                  <p:cNvSpPr/>
                  <p:nvPr/>
                </p:nvSpPr>
                <p:spPr>
                  <a:xfrm>
                    <a:off x="7715272" y="3500438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7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1" name="Овал 100"/>
                  <p:cNvSpPr/>
                  <p:nvPr/>
                </p:nvSpPr>
                <p:spPr>
                  <a:xfrm>
                    <a:off x="5286380" y="3286124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3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102" name="Прямая соединительная линия 101"/>
                  <p:cNvCxnSpPr>
                    <a:stCxn id="108" idx="7"/>
                    <a:endCxn id="96" idx="3"/>
                  </p:cNvCxnSpPr>
                  <p:nvPr/>
                </p:nvCxnSpPr>
                <p:spPr>
                  <a:xfrm rot="5400000" flipH="1" flipV="1">
                    <a:off x="3238140" y="2452330"/>
                    <a:ext cx="1096084" cy="88177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Прямая соединительная линия 102"/>
                  <p:cNvCxnSpPr>
                    <a:stCxn id="96" idx="6"/>
                  </p:cNvCxnSpPr>
                  <p:nvPr/>
                </p:nvCxnSpPr>
                <p:spPr>
                  <a:xfrm>
                    <a:off x="4714876" y="2143116"/>
                    <a:ext cx="1785950" cy="71438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Прямая соединительная линия 103"/>
                  <p:cNvCxnSpPr>
                    <a:stCxn id="99" idx="7"/>
                  </p:cNvCxnSpPr>
                  <p:nvPr/>
                </p:nvCxnSpPr>
                <p:spPr>
                  <a:xfrm rot="5400000" flipH="1" flipV="1">
                    <a:off x="6702883" y="3988247"/>
                    <a:ext cx="1096084" cy="1096084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" name="Прямая соединительная линия 104"/>
                  <p:cNvCxnSpPr/>
                  <p:nvPr/>
                </p:nvCxnSpPr>
                <p:spPr>
                  <a:xfrm rot="16200000" flipH="1">
                    <a:off x="6810040" y="2595206"/>
                    <a:ext cx="1167522" cy="810332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6" name="Прямая соединительная линия 105"/>
                  <p:cNvCxnSpPr>
                    <a:stCxn id="97" idx="7"/>
                    <a:endCxn id="101" idx="3"/>
                  </p:cNvCxnSpPr>
                  <p:nvPr/>
                </p:nvCxnSpPr>
                <p:spPr>
                  <a:xfrm rot="5400000" flipH="1" flipV="1">
                    <a:off x="4345429" y="4059685"/>
                    <a:ext cx="1310398" cy="738894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Прямая соединительная линия 106"/>
                  <p:cNvCxnSpPr>
                    <a:stCxn id="101" idx="5"/>
                    <a:endCxn id="99" idx="1"/>
                  </p:cNvCxnSpPr>
                  <p:nvPr/>
                </p:nvCxnSpPr>
                <p:spPr>
                  <a:xfrm rot="16200000" flipH="1">
                    <a:off x="5381280" y="4166842"/>
                    <a:ext cx="1310398" cy="52458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8" name="Овал 107"/>
                  <p:cNvSpPr/>
                  <p:nvPr/>
                </p:nvSpPr>
                <p:spPr>
                  <a:xfrm>
                    <a:off x="2857488" y="3357562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1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9" name="TextBox 42"/>
                  <p:cNvSpPr txBox="1"/>
                  <p:nvPr/>
                </p:nvSpPr>
                <p:spPr>
                  <a:xfrm>
                    <a:off x="5286380" y="1785926"/>
                    <a:ext cx="57150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5</a:t>
                    </a:r>
                    <a:endParaRPr lang="ru-RU" dirty="0"/>
                  </a:p>
                </p:txBody>
              </p:sp>
              <p:sp>
                <p:nvSpPr>
                  <p:cNvPr id="110" name="TextBox 44"/>
                  <p:cNvSpPr txBox="1"/>
                  <p:nvPr/>
                </p:nvSpPr>
                <p:spPr>
                  <a:xfrm>
                    <a:off x="7500958" y="2714620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9</a:t>
                    </a:r>
                    <a:endParaRPr lang="ru-RU" dirty="0"/>
                  </a:p>
                </p:txBody>
              </p:sp>
              <p:sp>
                <p:nvSpPr>
                  <p:cNvPr id="111" name="TextBox 45"/>
                  <p:cNvSpPr txBox="1"/>
                  <p:nvPr/>
                </p:nvSpPr>
                <p:spPr>
                  <a:xfrm>
                    <a:off x="5929322" y="2571744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6</a:t>
                    </a:r>
                    <a:endParaRPr lang="ru-RU" dirty="0"/>
                  </a:p>
                </p:txBody>
              </p:sp>
              <p:sp>
                <p:nvSpPr>
                  <p:cNvPr id="112" name="TextBox 47"/>
                  <p:cNvSpPr txBox="1"/>
                  <p:nvPr/>
                </p:nvSpPr>
                <p:spPr>
                  <a:xfrm>
                    <a:off x="3428992" y="2357430"/>
                    <a:ext cx="41870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14</a:t>
                    </a:r>
                    <a:endParaRPr lang="ru-RU" dirty="0"/>
                  </a:p>
                </p:txBody>
              </p:sp>
              <p:sp>
                <p:nvSpPr>
                  <p:cNvPr id="113" name="TextBox 48"/>
                  <p:cNvSpPr txBox="1"/>
                  <p:nvPr/>
                </p:nvSpPr>
                <p:spPr>
                  <a:xfrm>
                    <a:off x="4214810" y="3214686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3</a:t>
                    </a:r>
                    <a:endParaRPr lang="ru-RU" dirty="0"/>
                  </a:p>
                </p:txBody>
              </p:sp>
              <p:sp>
                <p:nvSpPr>
                  <p:cNvPr id="114" name="TextBox 49"/>
                  <p:cNvSpPr txBox="1"/>
                  <p:nvPr/>
                </p:nvSpPr>
                <p:spPr>
                  <a:xfrm>
                    <a:off x="3714744" y="4286256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7</a:t>
                    </a:r>
                    <a:endParaRPr lang="ru-RU" dirty="0"/>
                  </a:p>
                </p:txBody>
              </p:sp>
              <p:sp>
                <p:nvSpPr>
                  <p:cNvPr id="115" name="TextBox 50"/>
                  <p:cNvSpPr txBox="1"/>
                  <p:nvPr/>
                </p:nvSpPr>
                <p:spPr>
                  <a:xfrm>
                    <a:off x="7215206" y="4572008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6</a:t>
                    </a:r>
                    <a:endParaRPr lang="ru-RU" dirty="0"/>
                  </a:p>
                </p:txBody>
              </p:sp>
              <p:sp>
                <p:nvSpPr>
                  <p:cNvPr id="116" name="TextBox 51"/>
                  <p:cNvSpPr txBox="1"/>
                  <p:nvPr/>
                </p:nvSpPr>
                <p:spPr>
                  <a:xfrm>
                    <a:off x="5429256" y="4929198"/>
                    <a:ext cx="41870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10</a:t>
                    </a:r>
                    <a:endParaRPr lang="ru-RU" dirty="0"/>
                  </a:p>
                </p:txBody>
              </p:sp>
              <p:sp>
                <p:nvSpPr>
                  <p:cNvPr id="117" name="TextBox 52"/>
                  <p:cNvSpPr txBox="1"/>
                  <p:nvPr/>
                </p:nvSpPr>
                <p:spPr>
                  <a:xfrm>
                    <a:off x="4714876" y="3929066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8</a:t>
                    </a:r>
                    <a:endParaRPr lang="ru-RU" dirty="0"/>
                  </a:p>
                </p:txBody>
              </p:sp>
              <p:sp>
                <p:nvSpPr>
                  <p:cNvPr id="118" name="TextBox 53"/>
                  <p:cNvSpPr txBox="1"/>
                  <p:nvPr/>
                </p:nvSpPr>
                <p:spPr>
                  <a:xfrm>
                    <a:off x="6000760" y="4214818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4</a:t>
                    </a:r>
                    <a:endParaRPr lang="ru-RU" dirty="0"/>
                  </a:p>
                </p:txBody>
              </p:sp>
            </p:grpSp>
          </p:grpSp>
        </p:grpSp>
      </p:grpSp>
      <p:sp>
        <p:nvSpPr>
          <p:cNvPr id="181" name="Содержимое 1"/>
          <p:cNvSpPr>
            <a:spLocks noGrp="1"/>
          </p:cNvSpPr>
          <p:nvPr>
            <p:ph idx="1"/>
          </p:nvPr>
        </p:nvSpPr>
        <p:spPr>
          <a:xfrm>
            <a:off x="0" y="1481328"/>
            <a:ext cx="3000364" cy="4662316"/>
          </a:xfrm>
        </p:spPr>
        <p:txBody>
          <a:bodyPr/>
          <a:lstStyle/>
          <a:p>
            <a:pPr indent="0">
              <a:buNone/>
            </a:pPr>
            <a:r>
              <a:rPr lang="ru-RU" dirty="0" smtClean="0"/>
              <a:t>Выделяем ребра с весом 4</a:t>
            </a:r>
          </a:p>
          <a:p>
            <a:pPr indent="0">
              <a:buNone/>
            </a:pPr>
            <a:r>
              <a:rPr lang="ru-RU" dirty="0" smtClean="0"/>
              <a:t>Соединены вершины 1, 2, 3, 6</a:t>
            </a:r>
            <a:endParaRPr lang="ru-RU" dirty="0"/>
          </a:p>
        </p:txBody>
      </p:sp>
      <p:cxnSp>
        <p:nvCxnSpPr>
          <p:cNvPr id="36" name="Прямая соединительная линия 35"/>
          <p:cNvCxnSpPr>
            <a:stCxn id="96" idx="5"/>
            <a:endCxn id="101" idx="1"/>
          </p:cNvCxnSpPr>
          <p:nvPr/>
        </p:nvCxnSpPr>
        <p:spPr>
          <a:xfrm rot="16200000" flipH="1">
            <a:off x="4488305" y="2488049"/>
            <a:ext cx="1024646" cy="738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000628" y="271462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cxnSp>
        <p:nvCxnSpPr>
          <p:cNvPr id="39" name="Прямая соединительная линия 38"/>
          <p:cNvCxnSpPr>
            <a:stCxn id="101" idx="6"/>
            <a:endCxn id="100" idx="2"/>
          </p:cNvCxnSpPr>
          <p:nvPr/>
        </p:nvCxnSpPr>
        <p:spPr>
          <a:xfrm>
            <a:off x="5857884" y="3571876"/>
            <a:ext cx="1857388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 flipH="1">
            <a:off x="6643702" y="3286124"/>
            <a:ext cx="101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cxnSp>
        <p:nvCxnSpPr>
          <p:cNvPr id="42" name="Прямая соединительная линия 41"/>
          <p:cNvCxnSpPr>
            <a:stCxn id="108" idx="6"/>
            <a:endCxn id="101" idx="2"/>
          </p:cNvCxnSpPr>
          <p:nvPr/>
        </p:nvCxnSpPr>
        <p:spPr>
          <a:xfrm flipV="1">
            <a:off x="3428992" y="3571876"/>
            <a:ext cx="1857388" cy="71438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96" idx="5"/>
            <a:endCxn id="101" idx="1"/>
          </p:cNvCxnSpPr>
          <p:nvPr/>
        </p:nvCxnSpPr>
        <p:spPr>
          <a:xfrm rot="16200000" flipH="1">
            <a:off x="4488305" y="2488049"/>
            <a:ext cx="1024646" cy="738894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101" idx="5"/>
            <a:endCxn id="99" idx="1"/>
          </p:cNvCxnSpPr>
          <p:nvPr/>
        </p:nvCxnSpPr>
        <p:spPr>
          <a:xfrm rot="16200000" flipH="1">
            <a:off x="5381280" y="4166842"/>
            <a:ext cx="1310398" cy="52458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grpSp>
        <p:nvGrpSpPr>
          <p:cNvPr id="2" name="Группа 87"/>
          <p:cNvGrpSpPr/>
          <p:nvPr/>
        </p:nvGrpSpPr>
        <p:grpSpPr>
          <a:xfrm>
            <a:off x="2857488" y="1785926"/>
            <a:ext cx="5429288" cy="3786214"/>
            <a:chOff x="2857488" y="1785926"/>
            <a:chExt cx="5429288" cy="3786214"/>
          </a:xfrm>
        </p:grpSpPr>
        <p:cxnSp>
          <p:nvCxnSpPr>
            <p:cNvPr id="89" name="Прямая соединительная линия 88"/>
            <p:cNvCxnSpPr>
              <a:stCxn id="101" idx="7"/>
            </p:cNvCxnSpPr>
            <p:nvPr/>
          </p:nvCxnSpPr>
          <p:spPr>
            <a:xfrm rot="5400000" flipH="1" flipV="1">
              <a:off x="5702751" y="2488049"/>
              <a:ext cx="953208" cy="8103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Группа 41"/>
            <p:cNvGrpSpPr/>
            <p:nvPr/>
          </p:nvGrpSpPr>
          <p:grpSpPr>
            <a:xfrm>
              <a:off x="2857488" y="1785926"/>
              <a:ext cx="5429288" cy="3786214"/>
              <a:chOff x="2857488" y="1785926"/>
              <a:chExt cx="5429288" cy="3786214"/>
            </a:xfrm>
          </p:grpSpPr>
          <p:cxnSp>
            <p:nvCxnSpPr>
              <p:cNvPr id="91" name="Прямая соединительная линия 90"/>
              <p:cNvCxnSpPr>
                <a:stCxn id="97" idx="6"/>
                <a:endCxn id="99" idx="2"/>
              </p:cNvCxnSpPr>
              <p:nvPr/>
            </p:nvCxnSpPr>
            <p:spPr>
              <a:xfrm>
                <a:off x="4714876" y="5286388"/>
                <a:ext cx="1500198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Прямая соединительная линия 91"/>
              <p:cNvCxnSpPr>
                <a:stCxn id="108" idx="4"/>
                <a:endCxn id="97" idx="1"/>
              </p:cNvCxnSpPr>
              <p:nvPr/>
            </p:nvCxnSpPr>
            <p:spPr>
              <a:xfrm rot="16200000" flipH="1">
                <a:off x="3107521" y="3964784"/>
                <a:ext cx="1155265" cy="108382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" name="Группа 40"/>
              <p:cNvGrpSpPr/>
              <p:nvPr/>
            </p:nvGrpSpPr>
            <p:grpSpPr>
              <a:xfrm>
                <a:off x="2857488" y="1785926"/>
                <a:ext cx="5429288" cy="3786214"/>
                <a:chOff x="2857488" y="1785926"/>
                <a:chExt cx="5429288" cy="3786214"/>
              </a:xfrm>
            </p:grpSpPr>
            <p:cxnSp>
              <p:nvCxnSpPr>
                <p:cNvPr id="94" name="Прямая соединительная линия 93"/>
                <p:cNvCxnSpPr>
                  <a:stCxn id="108" idx="6"/>
                  <a:endCxn id="101" idx="2"/>
                </p:cNvCxnSpPr>
                <p:nvPr/>
              </p:nvCxnSpPr>
              <p:spPr>
                <a:xfrm flipV="1">
                  <a:off x="3428992" y="3571876"/>
                  <a:ext cx="1857388" cy="7143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" name="Группа 39"/>
                <p:cNvGrpSpPr/>
                <p:nvPr/>
              </p:nvGrpSpPr>
              <p:grpSpPr>
                <a:xfrm>
                  <a:off x="2857488" y="1785926"/>
                  <a:ext cx="5429288" cy="3786214"/>
                  <a:chOff x="2857488" y="1785926"/>
                  <a:chExt cx="5429288" cy="3786214"/>
                </a:xfrm>
              </p:grpSpPr>
              <p:sp>
                <p:nvSpPr>
                  <p:cNvPr id="96" name="Овал 95"/>
                  <p:cNvSpPr/>
                  <p:nvPr/>
                </p:nvSpPr>
                <p:spPr>
                  <a:xfrm>
                    <a:off x="4143372" y="1857364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2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7" name="Овал 96"/>
                  <p:cNvSpPr/>
                  <p:nvPr/>
                </p:nvSpPr>
                <p:spPr>
                  <a:xfrm>
                    <a:off x="4143372" y="5000636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4</a:t>
                    </a:r>
                    <a:endParaRPr lang="ru-RU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8" name="Овал 6"/>
                  <p:cNvSpPr/>
                  <p:nvPr/>
                </p:nvSpPr>
                <p:spPr>
                  <a:xfrm>
                    <a:off x="6500826" y="1928802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5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9" name="Овал 98"/>
                  <p:cNvSpPr/>
                  <p:nvPr/>
                </p:nvSpPr>
                <p:spPr>
                  <a:xfrm>
                    <a:off x="6215074" y="5000636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6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0" name="Овал 8"/>
                  <p:cNvSpPr/>
                  <p:nvPr/>
                </p:nvSpPr>
                <p:spPr>
                  <a:xfrm>
                    <a:off x="7715272" y="3500438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7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1" name="Овал 100"/>
                  <p:cNvSpPr/>
                  <p:nvPr/>
                </p:nvSpPr>
                <p:spPr>
                  <a:xfrm>
                    <a:off x="5286380" y="3286124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3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102" name="Прямая соединительная линия 101"/>
                  <p:cNvCxnSpPr>
                    <a:stCxn id="108" idx="7"/>
                    <a:endCxn id="96" idx="3"/>
                  </p:cNvCxnSpPr>
                  <p:nvPr/>
                </p:nvCxnSpPr>
                <p:spPr>
                  <a:xfrm rot="5400000" flipH="1" flipV="1">
                    <a:off x="3238140" y="2452330"/>
                    <a:ext cx="1096084" cy="88177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Прямая соединительная линия 102"/>
                  <p:cNvCxnSpPr>
                    <a:stCxn id="96" idx="6"/>
                  </p:cNvCxnSpPr>
                  <p:nvPr/>
                </p:nvCxnSpPr>
                <p:spPr>
                  <a:xfrm>
                    <a:off x="4714876" y="2143116"/>
                    <a:ext cx="1785950" cy="71438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Прямая соединительная линия 103"/>
                  <p:cNvCxnSpPr>
                    <a:stCxn id="99" idx="7"/>
                  </p:cNvCxnSpPr>
                  <p:nvPr/>
                </p:nvCxnSpPr>
                <p:spPr>
                  <a:xfrm rot="5400000" flipH="1" flipV="1">
                    <a:off x="6702883" y="3988247"/>
                    <a:ext cx="1096084" cy="1096084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" name="Прямая соединительная линия 104"/>
                  <p:cNvCxnSpPr/>
                  <p:nvPr/>
                </p:nvCxnSpPr>
                <p:spPr>
                  <a:xfrm rot="16200000" flipH="1">
                    <a:off x="6810040" y="2595206"/>
                    <a:ext cx="1167522" cy="810332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6" name="Прямая соединительная линия 105"/>
                  <p:cNvCxnSpPr>
                    <a:stCxn id="97" idx="7"/>
                    <a:endCxn id="101" idx="3"/>
                  </p:cNvCxnSpPr>
                  <p:nvPr/>
                </p:nvCxnSpPr>
                <p:spPr>
                  <a:xfrm rot="5400000" flipH="1" flipV="1">
                    <a:off x="4345429" y="4059685"/>
                    <a:ext cx="1310398" cy="738894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Прямая соединительная линия 106"/>
                  <p:cNvCxnSpPr>
                    <a:stCxn id="101" idx="5"/>
                    <a:endCxn id="99" idx="1"/>
                  </p:cNvCxnSpPr>
                  <p:nvPr/>
                </p:nvCxnSpPr>
                <p:spPr>
                  <a:xfrm rot="16200000" flipH="1">
                    <a:off x="5381280" y="4166842"/>
                    <a:ext cx="1310398" cy="52458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8" name="Овал 107"/>
                  <p:cNvSpPr/>
                  <p:nvPr/>
                </p:nvSpPr>
                <p:spPr>
                  <a:xfrm>
                    <a:off x="2857488" y="3357562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1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9" name="TextBox 42"/>
                  <p:cNvSpPr txBox="1"/>
                  <p:nvPr/>
                </p:nvSpPr>
                <p:spPr>
                  <a:xfrm>
                    <a:off x="5286380" y="1785926"/>
                    <a:ext cx="57150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5</a:t>
                    </a:r>
                    <a:endParaRPr lang="ru-RU" dirty="0"/>
                  </a:p>
                </p:txBody>
              </p:sp>
              <p:sp>
                <p:nvSpPr>
                  <p:cNvPr id="110" name="TextBox 44"/>
                  <p:cNvSpPr txBox="1"/>
                  <p:nvPr/>
                </p:nvSpPr>
                <p:spPr>
                  <a:xfrm>
                    <a:off x="7500958" y="2714620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9</a:t>
                    </a:r>
                    <a:endParaRPr lang="ru-RU" dirty="0"/>
                  </a:p>
                </p:txBody>
              </p:sp>
              <p:sp>
                <p:nvSpPr>
                  <p:cNvPr id="111" name="TextBox 45"/>
                  <p:cNvSpPr txBox="1"/>
                  <p:nvPr/>
                </p:nvSpPr>
                <p:spPr>
                  <a:xfrm>
                    <a:off x="5929322" y="2571744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6</a:t>
                    </a:r>
                    <a:endParaRPr lang="ru-RU" dirty="0"/>
                  </a:p>
                </p:txBody>
              </p:sp>
              <p:sp>
                <p:nvSpPr>
                  <p:cNvPr id="112" name="TextBox 47"/>
                  <p:cNvSpPr txBox="1"/>
                  <p:nvPr/>
                </p:nvSpPr>
                <p:spPr>
                  <a:xfrm>
                    <a:off x="3428992" y="2357430"/>
                    <a:ext cx="41870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14</a:t>
                    </a:r>
                    <a:endParaRPr lang="ru-RU" dirty="0"/>
                  </a:p>
                </p:txBody>
              </p:sp>
              <p:sp>
                <p:nvSpPr>
                  <p:cNvPr id="113" name="TextBox 48"/>
                  <p:cNvSpPr txBox="1"/>
                  <p:nvPr/>
                </p:nvSpPr>
                <p:spPr>
                  <a:xfrm>
                    <a:off x="4214810" y="3214686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3</a:t>
                    </a:r>
                    <a:endParaRPr lang="ru-RU" dirty="0"/>
                  </a:p>
                </p:txBody>
              </p:sp>
              <p:sp>
                <p:nvSpPr>
                  <p:cNvPr id="114" name="TextBox 49"/>
                  <p:cNvSpPr txBox="1"/>
                  <p:nvPr/>
                </p:nvSpPr>
                <p:spPr>
                  <a:xfrm>
                    <a:off x="3714744" y="4286256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7</a:t>
                    </a:r>
                    <a:endParaRPr lang="ru-RU" dirty="0"/>
                  </a:p>
                </p:txBody>
              </p:sp>
              <p:sp>
                <p:nvSpPr>
                  <p:cNvPr id="115" name="TextBox 50"/>
                  <p:cNvSpPr txBox="1"/>
                  <p:nvPr/>
                </p:nvSpPr>
                <p:spPr>
                  <a:xfrm>
                    <a:off x="7215206" y="4572008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6</a:t>
                    </a:r>
                    <a:endParaRPr lang="ru-RU" dirty="0"/>
                  </a:p>
                </p:txBody>
              </p:sp>
              <p:sp>
                <p:nvSpPr>
                  <p:cNvPr id="116" name="TextBox 51"/>
                  <p:cNvSpPr txBox="1"/>
                  <p:nvPr/>
                </p:nvSpPr>
                <p:spPr>
                  <a:xfrm>
                    <a:off x="5429256" y="4929198"/>
                    <a:ext cx="41870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10</a:t>
                    </a:r>
                    <a:endParaRPr lang="ru-RU" dirty="0"/>
                  </a:p>
                </p:txBody>
              </p:sp>
              <p:sp>
                <p:nvSpPr>
                  <p:cNvPr id="117" name="TextBox 52"/>
                  <p:cNvSpPr txBox="1"/>
                  <p:nvPr/>
                </p:nvSpPr>
                <p:spPr>
                  <a:xfrm>
                    <a:off x="4714876" y="3929066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8</a:t>
                    </a:r>
                    <a:endParaRPr lang="ru-RU" dirty="0"/>
                  </a:p>
                </p:txBody>
              </p:sp>
              <p:sp>
                <p:nvSpPr>
                  <p:cNvPr id="118" name="TextBox 53"/>
                  <p:cNvSpPr txBox="1"/>
                  <p:nvPr/>
                </p:nvSpPr>
                <p:spPr>
                  <a:xfrm>
                    <a:off x="6000760" y="4214818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4</a:t>
                    </a:r>
                    <a:endParaRPr lang="ru-RU" dirty="0"/>
                  </a:p>
                </p:txBody>
              </p:sp>
            </p:grpSp>
          </p:grpSp>
        </p:grpSp>
      </p:grpSp>
      <p:sp>
        <p:nvSpPr>
          <p:cNvPr id="181" name="Содержимое 1"/>
          <p:cNvSpPr>
            <a:spLocks noGrp="1"/>
          </p:cNvSpPr>
          <p:nvPr>
            <p:ph idx="1"/>
          </p:nvPr>
        </p:nvSpPr>
        <p:spPr>
          <a:xfrm>
            <a:off x="0" y="1481328"/>
            <a:ext cx="3000364" cy="4662316"/>
          </a:xfrm>
        </p:spPr>
        <p:txBody>
          <a:bodyPr/>
          <a:lstStyle/>
          <a:p>
            <a:pPr indent="0">
              <a:buNone/>
            </a:pPr>
            <a:r>
              <a:rPr lang="ru-RU" dirty="0" smtClean="0"/>
              <a:t>Выделяем ребра с весом 5</a:t>
            </a:r>
          </a:p>
          <a:p>
            <a:pPr indent="0">
              <a:buNone/>
            </a:pPr>
            <a:r>
              <a:rPr lang="ru-RU" dirty="0" smtClean="0"/>
              <a:t>Соединены вершины 1, 2, 3, 5, 6, 7</a:t>
            </a:r>
            <a:endParaRPr lang="ru-RU" dirty="0"/>
          </a:p>
        </p:txBody>
      </p:sp>
      <p:cxnSp>
        <p:nvCxnSpPr>
          <p:cNvPr id="36" name="Прямая соединительная линия 35"/>
          <p:cNvCxnSpPr>
            <a:stCxn id="96" idx="5"/>
            <a:endCxn id="101" idx="1"/>
          </p:cNvCxnSpPr>
          <p:nvPr/>
        </p:nvCxnSpPr>
        <p:spPr>
          <a:xfrm rot="16200000" flipH="1">
            <a:off x="4488305" y="2488049"/>
            <a:ext cx="1024646" cy="738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000628" y="271462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cxnSp>
        <p:nvCxnSpPr>
          <p:cNvPr id="39" name="Прямая соединительная линия 38"/>
          <p:cNvCxnSpPr>
            <a:stCxn id="101" idx="6"/>
            <a:endCxn id="100" idx="2"/>
          </p:cNvCxnSpPr>
          <p:nvPr/>
        </p:nvCxnSpPr>
        <p:spPr>
          <a:xfrm>
            <a:off x="5857884" y="3571876"/>
            <a:ext cx="1857388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 flipH="1">
            <a:off x="6643702" y="3286124"/>
            <a:ext cx="101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cxnSp>
        <p:nvCxnSpPr>
          <p:cNvPr id="42" name="Прямая соединительная линия 41"/>
          <p:cNvCxnSpPr>
            <a:stCxn id="108" idx="6"/>
            <a:endCxn id="101" idx="2"/>
          </p:cNvCxnSpPr>
          <p:nvPr/>
        </p:nvCxnSpPr>
        <p:spPr>
          <a:xfrm flipV="1">
            <a:off x="3428992" y="3571876"/>
            <a:ext cx="1857388" cy="71438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96" idx="5"/>
            <a:endCxn id="101" idx="1"/>
          </p:cNvCxnSpPr>
          <p:nvPr/>
        </p:nvCxnSpPr>
        <p:spPr>
          <a:xfrm rot="16200000" flipH="1">
            <a:off x="4488305" y="2488049"/>
            <a:ext cx="1024646" cy="738894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101" idx="5"/>
            <a:endCxn id="99" idx="1"/>
          </p:cNvCxnSpPr>
          <p:nvPr/>
        </p:nvCxnSpPr>
        <p:spPr>
          <a:xfrm rot="16200000" flipH="1">
            <a:off x="5381280" y="4166842"/>
            <a:ext cx="1310398" cy="52458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stCxn id="101" idx="6"/>
            <a:endCxn id="100" idx="2"/>
          </p:cNvCxnSpPr>
          <p:nvPr/>
        </p:nvCxnSpPr>
        <p:spPr>
          <a:xfrm>
            <a:off x="5857884" y="3571876"/>
            <a:ext cx="1857388" cy="214314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stCxn id="96" idx="6"/>
            <a:endCxn id="98" idx="2"/>
          </p:cNvCxnSpPr>
          <p:nvPr/>
        </p:nvCxnSpPr>
        <p:spPr>
          <a:xfrm>
            <a:off x="4714876" y="2143116"/>
            <a:ext cx="1785950" cy="71438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grpSp>
        <p:nvGrpSpPr>
          <p:cNvPr id="2" name="Группа 87"/>
          <p:cNvGrpSpPr/>
          <p:nvPr/>
        </p:nvGrpSpPr>
        <p:grpSpPr>
          <a:xfrm>
            <a:off x="2857488" y="1785926"/>
            <a:ext cx="5429288" cy="3786214"/>
            <a:chOff x="2857488" y="1785926"/>
            <a:chExt cx="5429288" cy="3786214"/>
          </a:xfrm>
        </p:grpSpPr>
        <p:cxnSp>
          <p:nvCxnSpPr>
            <p:cNvPr id="89" name="Прямая соединительная линия 88"/>
            <p:cNvCxnSpPr>
              <a:stCxn id="101" idx="7"/>
            </p:cNvCxnSpPr>
            <p:nvPr/>
          </p:nvCxnSpPr>
          <p:spPr>
            <a:xfrm rot="5400000" flipH="1" flipV="1">
              <a:off x="5702751" y="2488049"/>
              <a:ext cx="953208" cy="8103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Группа 41"/>
            <p:cNvGrpSpPr/>
            <p:nvPr/>
          </p:nvGrpSpPr>
          <p:grpSpPr>
            <a:xfrm>
              <a:off x="2857488" y="1785926"/>
              <a:ext cx="5429288" cy="3786214"/>
              <a:chOff x="2857488" y="1785926"/>
              <a:chExt cx="5429288" cy="3786214"/>
            </a:xfrm>
          </p:grpSpPr>
          <p:cxnSp>
            <p:nvCxnSpPr>
              <p:cNvPr id="91" name="Прямая соединительная линия 90"/>
              <p:cNvCxnSpPr>
                <a:stCxn id="97" idx="6"/>
                <a:endCxn id="99" idx="2"/>
              </p:cNvCxnSpPr>
              <p:nvPr/>
            </p:nvCxnSpPr>
            <p:spPr>
              <a:xfrm>
                <a:off x="4714876" y="5286388"/>
                <a:ext cx="1500198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Прямая соединительная линия 91"/>
              <p:cNvCxnSpPr>
                <a:stCxn id="108" idx="4"/>
                <a:endCxn id="97" idx="1"/>
              </p:cNvCxnSpPr>
              <p:nvPr/>
            </p:nvCxnSpPr>
            <p:spPr>
              <a:xfrm rot="16200000" flipH="1">
                <a:off x="3107521" y="3964784"/>
                <a:ext cx="1155265" cy="108382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" name="Группа 40"/>
              <p:cNvGrpSpPr/>
              <p:nvPr/>
            </p:nvGrpSpPr>
            <p:grpSpPr>
              <a:xfrm>
                <a:off x="2857488" y="1785926"/>
                <a:ext cx="5429288" cy="3786214"/>
                <a:chOff x="2857488" y="1785926"/>
                <a:chExt cx="5429288" cy="3786214"/>
              </a:xfrm>
            </p:grpSpPr>
            <p:cxnSp>
              <p:nvCxnSpPr>
                <p:cNvPr id="94" name="Прямая соединительная линия 93"/>
                <p:cNvCxnSpPr>
                  <a:stCxn id="108" idx="6"/>
                  <a:endCxn id="101" idx="2"/>
                </p:cNvCxnSpPr>
                <p:nvPr/>
              </p:nvCxnSpPr>
              <p:spPr>
                <a:xfrm flipV="1">
                  <a:off x="3428992" y="3571876"/>
                  <a:ext cx="1857388" cy="7143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" name="Группа 39"/>
                <p:cNvGrpSpPr/>
                <p:nvPr/>
              </p:nvGrpSpPr>
              <p:grpSpPr>
                <a:xfrm>
                  <a:off x="2857488" y="1785926"/>
                  <a:ext cx="5429288" cy="3786214"/>
                  <a:chOff x="2857488" y="1785926"/>
                  <a:chExt cx="5429288" cy="3786214"/>
                </a:xfrm>
              </p:grpSpPr>
              <p:sp>
                <p:nvSpPr>
                  <p:cNvPr id="96" name="Овал 95"/>
                  <p:cNvSpPr/>
                  <p:nvPr/>
                </p:nvSpPr>
                <p:spPr>
                  <a:xfrm>
                    <a:off x="4143372" y="1857364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2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7" name="Овал 96"/>
                  <p:cNvSpPr/>
                  <p:nvPr/>
                </p:nvSpPr>
                <p:spPr>
                  <a:xfrm>
                    <a:off x="4143372" y="5000636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4</a:t>
                    </a:r>
                    <a:endParaRPr lang="ru-RU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8" name="Овал 6"/>
                  <p:cNvSpPr/>
                  <p:nvPr/>
                </p:nvSpPr>
                <p:spPr>
                  <a:xfrm>
                    <a:off x="6500826" y="1928802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5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9" name="Овал 98"/>
                  <p:cNvSpPr/>
                  <p:nvPr/>
                </p:nvSpPr>
                <p:spPr>
                  <a:xfrm>
                    <a:off x="6215074" y="5000636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6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0" name="Овал 8"/>
                  <p:cNvSpPr/>
                  <p:nvPr/>
                </p:nvSpPr>
                <p:spPr>
                  <a:xfrm>
                    <a:off x="7715272" y="3500438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7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1" name="Овал 100"/>
                  <p:cNvSpPr/>
                  <p:nvPr/>
                </p:nvSpPr>
                <p:spPr>
                  <a:xfrm>
                    <a:off x="5286380" y="3286124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3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102" name="Прямая соединительная линия 101"/>
                  <p:cNvCxnSpPr>
                    <a:stCxn id="108" idx="7"/>
                    <a:endCxn id="96" idx="3"/>
                  </p:cNvCxnSpPr>
                  <p:nvPr/>
                </p:nvCxnSpPr>
                <p:spPr>
                  <a:xfrm rot="5400000" flipH="1" flipV="1">
                    <a:off x="3238140" y="2452330"/>
                    <a:ext cx="1096084" cy="88177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Прямая соединительная линия 102"/>
                  <p:cNvCxnSpPr>
                    <a:stCxn id="96" idx="6"/>
                  </p:cNvCxnSpPr>
                  <p:nvPr/>
                </p:nvCxnSpPr>
                <p:spPr>
                  <a:xfrm>
                    <a:off x="4714876" y="2143116"/>
                    <a:ext cx="1785950" cy="71438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Прямая соединительная линия 103"/>
                  <p:cNvCxnSpPr>
                    <a:stCxn id="99" idx="7"/>
                  </p:cNvCxnSpPr>
                  <p:nvPr/>
                </p:nvCxnSpPr>
                <p:spPr>
                  <a:xfrm rot="5400000" flipH="1" flipV="1">
                    <a:off x="6702883" y="3988247"/>
                    <a:ext cx="1096084" cy="1096084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" name="Прямая соединительная линия 104"/>
                  <p:cNvCxnSpPr/>
                  <p:nvPr/>
                </p:nvCxnSpPr>
                <p:spPr>
                  <a:xfrm rot="16200000" flipH="1">
                    <a:off x="6810040" y="2595206"/>
                    <a:ext cx="1167522" cy="810332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6" name="Прямая соединительная линия 105"/>
                  <p:cNvCxnSpPr>
                    <a:stCxn id="97" idx="7"/>
                    <a:endCxn id="101" idx="3"/>
                  </p:cNvCxnSpPr>
                  <p:nvPr/>
                </p:nvCxnSpPr>
                <p:spPr>
                  <a:xfrm rot="5400000" flipH="1" flipV="1">
                    <a:off x="4345429" y="4059685"/>
                    <a:ext cx="1310398" cy="738894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Прямая соединительная линия 106"/>
                  <p:cNvCxnSpPr>
                    <a:stCxn id="101" idx="5"/>
                    <a:endCxn id="99" idx="1"/>
                  </p:cNvCxnSpPr>
                  <p:nvPr/>
                </p:nvCxnSpPr>
                <p:spPr>
                  <a:xfrm rot="16200000" flipH="1">
                    <a:off x="5381280" y="4166842"/>
                    <a:ext cx="1310398" cy="52458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8" name="Овал 107"/>
                  <p:cNvSpPr/>
                  <p:nvPr/>
                </p:nvSpPr>
                <p:spPr>
                  <a:xfrm>
                    <a:off x="2857488" y="3357562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1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9" name="TextBox 42"/>
                  <p:cNvSpPr txBox="1"/>
                  <p:nvPr/>
                </p:nvSpPr>
                <p:spPr>
                  <a:xfrm>
                    <a:off x="5286380" y="1785926"/>
                    <a:ext cx="57150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5</a:t>
                    </a:r>
                    <a:endParaRPr lang="ru-RU" dirty="0"/>
                  </a:p>
                </p:txBody>
              </p:sp>
              <p:sp>
                <p:nvSpPr>
                  <p:cNvPr id="110" name="TextBox 44"/>
                  <p:cNvSpPr txBox="1"/>
                  <p:nvPr/>
                </p:nvSpPr>
                <p:spPr>
                  <a:xfrm>
                    <a:off x="7500958" y="2714620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9</a:t>
                    </a:r>
                    <a:endParaRPr lang="ru-RU" dirty="0"/>
                  </a:p>
                </p:txBody>
              </p:sp>
              <p:sp>
                <p:nvSpPr>
                  <p:cNvPr id="111" name="TextBox 45"/>
                  <p:cNvSpPr txBox="1"/>
                  <p:nvPr/>
                </p:nvSpPr>
                <p:spPr>
                  <a:xfrm>
                    <a:off x="5929322" y="2571744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6</a:t>
                    </a:r>
                    <a:endParaRPr lang="ru-RU" dirty="0"/>
                  </a:p>
                </p:txBody>
              </p:sp>
              <p:sp>
                <p:nvSpPr>
                  <p:cNvPr id="112" name="TextBox 47"/>
                  <p:cNvSpPr txBox="1"/>
                  <p:nvPr/>
                </p:nvSpPr>
                <p:spPr>
                  <a:xfrm>
                    <a:off x="3428992" y="2357430"/>
                    <a:ext cx="41870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14</a:t>
                    </a:r>
                    <a:endParaRPr lang="ru-RU" dirty="0"/>
                  </a:p>
                </p:txBody>
              </p:sp>
              <p:sp>
                <p:nvSpPr>
                  <p:cNvPr id="113" name="TextBox 48"/>
                  <p:cNvSpPr txBox="1"/>
                  <p:nvPr/>
                </p:nvSpPr>
                <p:spPr>
                  <a:xfrm>
                    <a:off x="4214810" y="3214686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3</a:t>
                    </a:r>
                    <a:endParaRPr lang="ru-RU" dirty="0"/>
                  </a:p>
                </p:txBody>
              </p:sp>
              <p:sp>
                <p:nvSpPr>
                  <p:cNvPr id="114" name="TextBox 49"/>
                  <p:cNvSpPr txBox="1"/>
                  <p:nvPr/>
                </p:nvSpPr>
                <p:spPr>
                  <a:xfrm>
                    <a:off x="3714744" y="4286256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7</a:t>
                    </a:r>
                    <a:endParaRPr lang="ru-RU" dirty="0"/>
                  </a:p>
                </p:txBody>
              </p:sp>
              <p:sp>
                <p:nvSpPr>
                  <p:cNvPr id="115" name="TextBox 50"/>
                  <p:cNvSpPr txBox="1"/>
                  <p:nvPr/>
                </p:nvSpPr>
                <p:spPr>
                  <a:xfrm>
                    <a:off x="7215206" y="4572008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6</a:t>
                    </a:r>
                    <a:endParaRPr lang="ru-RU" dirty="0"/>
                  </a:p>
                </p:txBody>
              </p:sp>
              <p:sp>
                <p:nvSpPr>
                  <p:cNvPr id="116" name="TextBox 51"/>
                  <p:cNvSpPr txBox="1"/>
                  <p:nvPr/>
                </p:nvSpPr>
                <p:spPr>
                  <a:xfrm>
                    <a:off x="5429256" y="4929198"/>
                    <a:ext cx="41870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10</a:t>
                    </a:r>
                    <a:endParaRPr lang="ru-RU" dirty="0"/>
                  </a:p>
                </p:txBody>
              </p:sp>
              <p:sp>
                <p:nvSpPr>
                  <p:cNvPr id="117" name="TextBox 52"/>
                  <p:cNvSpPr txBox="1"/>
                  <p:nvPr/>
                </p:nvSpPr>
                <p:spPr>
                  <a:xfrm>
                    <a:off x="4714876" y="3929066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8</a:t>
                    </a:r>
                    <a:endParaRPr lang="ru-RU" dirty="0"/>
                  </a:p>
                </p:txBody>
              </p:sp>
              <p:sp>
                <p:nvSpPr>
                  <p:cNvPr id="118" name="TextBox 53"/>
                  <p:cNvSpPr txBox="1"/>
                  <p:nvPr/>
                </p:nvSpPr>
                <p:spPr>
                  <a:xfrm>
                    <a:off x="6000760" y="4214818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4</a:t>
                    </a:r>
                    <a:endParaRPr lang="ru-RU" dirty="0"/>
                  </a:p>
                </p:txBody>
              </p:sp>
            </p:grpSp>
          </p:grpSp>
        </p:grpSp>
      </p:grpSp>
      <p:sp>
        <p:nvSpPr>
          <p:cNvPr id="181" name="Содержимое 1"/>
          <p:cNvSpPr>
            <a:spLocks noGrp="1"/>
          </p:cNvSpPr>
          <p:nvPr>
            <p:ph idx="1"/>
          </p:nvPr>
        </p:nvSpPr>
        <p:spPr>
          <a:xfrm>
            <a:off x="0" y="1481328"/>
            <a:ext cx="3000364" cy="4662316"/>
          </a:xfrm>
        </p:spPr>
        <p:txBody>
          <a:bodyPr/>
          <a:lstStyle/>
          <a:p>
            <a:pPr indent="0">
              <a:buNone/>
            </a:pPr>
            <a:r>
              <a:rPr lang="ru-RU" dirty="0" smtClean="0"/>
              <a:t>Выделяем ребро с весом 7</a:t>
            </a:r>
          </a:p>
          <a:p>
            <a:pPr indent="0">
              <a:buNone/>
            </a:pPr>
            <a:r>
              <a:rPr lang="ru-RU" dirty="0" smtClean="0"/>
              <a:t>Соединены вершины 1, 2, 3, 4,5, 6, 7</a:t>
            </a:r>
            <a:endParaRPr lang="ru-RU" dirty="0"/>
          </a:p>
        </p:txBody>
      </p:sp>
      <p:cxnSp>
        <p:nvCxnSpPr>
          <p:cNvPr id="36" name="Прямая соединительная линия 35"/>
          <p:cNvCxnSpPr>
            <a:stCxn id="96" idx="5"/>
            <a:endCxn id="101" idx="1"/>
          </p:cNvCxnSpPr>
          <p:nvPr/>
        </p:nvCxnSpPr>
        <p:spPr>
          <a:xfrm rot="16200000" flipH="1">
            <a:off x="4488305" y="2488049"/>
            <a:ext cx="1024646" cy="738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000628" y="271462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cxnSp>
        <p:nvCxnSpPr>
          <p:cNvPr id="39" name="Прямая соединительная линия 38"/>
          <p:cNvCxnSpPr>
            <a:stCxn id="101" idx="6"/>
            <a:endCxn id="100" idx="2"/>
          </p:cNvCxnSpPr>
          <p:nvPr/>
        </p:nvCxnSpPr>
        <p:spPr>
          <a:xfrm>
            <a:off x="5857884" y="3571876"/>
            <a:ext cx="1857388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 flipH="1">
            <a:off x="6643702" y="3286124"/>
            <a:ext cx="101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cxnSp>
        <p:nvCxnSpPr>
          <p:cNvPr id="42" name="Прямая соединительная линия 41"/>
          <p:cNvCxnSpPr>
            <a:stCxn id="108" idx="6"/>
            <a:endCxn id="101" idx="2"/>
          </p:cNvCxnSpPr>
          <p:nvPr/>
        </p:nvCxnSpPr>
        <p:spPr>
          <a:xfrm flipV="1">
            <a:off x="3428992" y="3571876"/>
            <a:ext cx="1857388" cy="71438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96" idx="5"/>
            <a:endCxn id="101" idx="1"/>
          </p:cNvCxnSpPr>
          <p:nvPr/>
        </p:nvCxnSpPr>
        <p:spPr>
          <a:xfrm rot="16200000" flipH="1">
            <a:off x="4488305" y="2488049"/>
            <a:ext cx="1024646" cy="738894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101" idx="5"/>
            <a:endCxn id="99" idx="1"/>
          </p:cNvCxnSpPr>
          <p:nvPr/>
        </p:nvCxnSpPr>
        <p:spPr>
          <a:xfrm rot="16200000" flipH="1">
            <a:off x="5381280" y="4166842"/>
            <a:ext cx="1310398" cy="52458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stCxn id="101" idx="6"/>
            <a:endCxn id="100" idx="2"/>
          </p:cNvCxnSpPr>
          <p:nvPr/>
        </p:nvCxnSpPr>
        <p:spPr>
          <a:xfrm>
            <a:off x="5857884" y="3571876"/>
            <a:ext cx="1857388" cy="214314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stCxn id="96" idx="6"/>
            <a:endCxn id="98" idx="2"/>
          </p:cNvCxnSpPr>
          <p:nvPr/>
        </p:nvCxnSpPr>
        <p:spPr>
          <a:xfrm>
            <a:off x="4714876" y="2143116"/>
            <a:ext cx="1785950" cy="71438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108" idx="4"/>
            <a:endCxn id="97" idx="1"/>
          </p:cNvCxnSpPr>
          <p:nvPr/>
        </p:nvCxnSpPr>
        <p:spPr>
          <a:xfrm rot="16200000" flipH="1">
            <a:off x="3107521" y="3964784"/>
            <a:ext cx="1155265" cy="1083827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grpSp>
        <p:nvGrpSpPr>
          <p:cNvPr id="2" name="Группа 87"/>
          <p:cNvGrpSpPr/>
          <p:nvPr/>
        </p:nvGrpSpPr>
        <p:grpSpPr>
          <a:xfrm>
            <a:off x="2857488" y="1785926"/>
            <a:ext cx="5429288" cy="3786214"/>
            <a:chOff x="2857488" y="1785926"/>
            <a:chExt cx="5429288" cy="3786214"/>
          </a:xfrm>
        </p:grpSpPr>
        <p:cxnSp>
          <p:nvCxnSpPr>
            <p:cNvPr id="89" name="Прямая соединительная линия 88"/>
            <p:cNvCxnSpPr>
              <a:stCxn id="101" idx="7"/>
            </p:cNvCxnSpPr>
            <p:nvPr/>
          </p:nvCxnSpPr>
          <p:spPr>
            <a:xfrm rot="5400000" flipH="1" flipV="1">
              <a:off x="5702751" y="2488049"/>
              <a:ext cx="953208" cy="8103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Группа 41"/>
            <p:cNvGrpSpPr/>
            <p:nvPr/>
          </p:nvGrpSpPr>
          <p:grpSpPr>
            <a:xfrm>
              <a:off x="2857488" y="1785926"/>
              <a:ext cx="5429288" cy="3786214"/>
              <a:chOff x="2857488" y="1785926"/>
              <a:chExt cx="5429288" cy="3786214"/>
            </a:xfrm>
          </p:grpSpPr>
          <p:cxnSp>
            <p:nvCxnSpPr>
              <p:cNvPr id="91" name="Прямая соединительная линия 90"/>
              <p:cNvCxnSpPr>
                <a:stCxn id="97" idx="6"/>
                <a:endCxn id="99" idx="2"/>
              </p:cNvCxnSpPr>
              <p:nvPr/>
            </p:nvCxnSpPr>
            <p:spPr>
              <a:xfrm>
                <a:off x="4714876" y="5286388"/>
                <a:ext cx="1500198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Прямая соединительная линия 91"/>
              <p:cNvCxnSpPr>
                <a:stCxn id="108" idx="4"/>
                <a:endCxn id="97" idx="1"/>
              </p:cNvCxnSpPr>
              <p:nvPr/>
            </p:nvCxnSpPr>
            <p:spPr>
              <a:xfrm rot="16200000" flipH="1">
                <a:off x="3107521" y="3964784"/>
                <a:ext cx="1155265" cy="108382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" name="Группа 40"/>
              <p:cNvGrpSpPr/>
              <p:nvPr/>
            </p:nvGrpSpPr>
            <p:grpSpPr>
              <a:xfrm>
                <a:off x="2857488" y="1785926"/>
                <a:ext cx="5429288" cy="3786214"/>
                <a:chOff x="2857488" y="1785926"/>
                <a:chExt cx="5429288" cy="3786214"/>
              </a:xfrm>
            </p:grpSpPr>
            <p:cxnSp>
              <p:nvCxnSpPr>
                <p:cNvPr id="94" name="Прямая соединительная линия 93"/>
                <p:cNvCxnSpPr>
                  <a:stCxn id="108" idx="6"/>
                  <a:endCxn id="101" idx="2"/>
                </p:cNvCxnSpPr>
                <p:nvPr/>
              </p:nvCxnSpPr>
              <p:spPr>
                <a:xfrm flipV="1">
                  <a:off x="3428992" y="3571876"/>
                  <a:ext cx="1857388" cy="7143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" name="Группа 39"/>
                <p:cNvGrpSpPr/>
                <p:nvPr/>
              </p:nvGrpSpPr>
              <p:grpSpPr>
                <a:xfrm>
                  <a:off x="2857488" y="1785926"/>
                  <a:ext cx="5429288" cy="3786214"/>
                  <a:chOff x="2857488" y="1785926"/>
                  <a:chExt cx="5429288" cy="3786214"/>
                </a:xfrm>
              </p:grpSpPr>
              <p:sp>
                <p:nvSpPr>
                  <p:cNvPr id="96" name="Овал 95"/>
                  <p:cNvSpPr/>
                  <p:nvPr/>
                </p:nvSpPr>
                <p:spPr>
                  <a:xfrm>
                    <a:off x="4143372" y="1857364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2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7" name="Овал 96"/>
                  <p:cNvSpPr/>
                  <p:nvPr/>
                </p:nvSpPr>
                <p:spPr>
                  <a:xfrm>
                    <a:off x="4143372" y="5000636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4</a:t>
                    </a:r>
                    <a:endParaRPr lang="ru-RU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8" name="Овал 6"/>
                  <p:cNvSpPr/>
                  <p:nvPr/>
                </p:nvSpPr>
                <p:spPr>
                  <a:xfrm>
                    <a:off x="6500826" y="1928802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5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9" name="Овал 98"/>
                  <p:cNvSpPr/>
                  <p:nvPr/>
                </p:nvSpPr>
                <p:spPr>
                  <a:xfrm>
                    <a:off x="6215074" y="5000636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6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0" name="Овал 8"/>
                  <p:cNvSpPr/>
                  <p:nvPr/>
                </p:nvSpPr>
                <p:spPr>
                  <a:xfrm>
                    <a:off x="7715272" y="3500438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7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1" name="Овал 100"/>
                  <p:cNvSpPr/>
                  <p:nvPr/>
                </p:nvSpPr>
                <p:spPr>
                  <a:xfrm>
                    <a:off x="5286380" y="3286124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3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102" name="Прямая соединительная линия 101"/>
                  <p:cNvCxnSpPr>
                    <a:stCxn id="108" idx="7"/>
                    <a:endCxn id="96" idx="3"/>
                  </p:cNvCxnSpPr>
                  <p:nvPr/>
                </p:nvCxnSpPr>
                <p:spPr>
                  <a:xfrm rot="5400000" flipH="1" flipV="1">
                    <a:off x="3238140" y="2452330"/>
                    <a:ext cx="1096084" cy="88177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Прямая соединительная линия 102"/>
                  <p:cNvCxnSpPr>
                    <a:stCxn id="96" idx="6"/>
                  </p:cNvCxnSpPr>
                  <p:nvPr/>
                </p:nvCxnSpPr>
                <p:spPr>
                  <a:xfrm>
                    <a:off x="4714876" y="2143116"/>
                    <a:ext cx="1785950" cy="71438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Прямая соединительная линия 103"/>
                  <p:cNvCxnSpPr>
                    <a:stCxn id="99" idx="7"/>
                  </p:cNvCxnSpPr>
                  <p:nvPr/>
                </p:nvCxnSpPr>
                <p:spPr>
                  <a:xfrm rot="5400000" flipH="1" flipV="1">
                    <a:off x="6702883" y="3988247"/>
                    <a:ext cx="1096084" cy="1096084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" name="Прямая соединительная линия 104"/>
                  <p:cNvCxnSpPr/>
                  <p:nvPr/>
                </p:nvCxnSpPr>
                <p:spPr>
                  <a:xfrm rot="16200000" flipH="1">
                    <a:off x="6810040" y="2595206"/>
                    <a:ext cx="1167522" cy="810332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6" name="Прямая соединительная линия 105"/>
                  <p:cNvCxnSpPr>
                    <a:stCxn id="97" idx="7"/>
                    <a:endCxn id="101" idx="3"/>
                  </p:cNvCxnSpPr>
                  <p:nvPr/>
                </p:nvCxnSpPr>
                <p:spPr>
                  <a:xfrm rot="5400000" flipH="1" flipV="1">
                    <a:off x="4345429" y="4059685"/>
                    <a:ext cx="1310398" cy="738894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Прямая соединительная линия 106"/>
                  <p:cNvCxnSpPr>
                    <a:stCxn id="101" idx="5"/>
                    <a:endCxn id="99" idx="1"/>
                  </p:cNvCxnSpPr>
                  <p:nvPr/>
                </p:nvCxnSpPr>
                <p:spPr>
                  <a:xfrm rot="16200000" flipH="1">
                    <a:off x="5381280" y="4166842"/>
                    <a:ext cx="1310398" cy="52458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8" name="Овал 107"/>
                  <p:cNvSpPr/>
                  <p:nvPr/>
                </p:nvSpPr>
                <p:spPr>
                  <a:xfrm>
                    <a:off x="2857488" y="3357562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1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9" name="TextBox 42"/>
                  <p:cNvSpPr txBox="1"/>
                  <p:nvPr/>
                </p:nvSpPr>
                <p:spPr>
                  <a:xfrm>
                    <a:off x="5286380" y="1785926"/>
                    <a:ext cx="57150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5</a:t>
                    </a:r>
                    <a:endParaRPr lang="ru-RU" dirty="0"/>
                  </a:p>
                </p:txBody>
              </p:sp>
              <p:sp>
                <p:nvSpPr>
                  <p:cNvPr id="110" name="TextBox 44"/>
                  <p:cNvSpPr txBox="1"/>
                  <p:nvPr/>
                </p:nvSpPr>
                <p:spPr>
                  <a:xfrm>
                    <a:off x="7500958" y="2714620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9</a:t>
                    </a:r>
                    <a:endParaRPr lang="ru-RU" dirty="0"/>
                  </a:p>
                </p:txBody>
              </p:sp>
              <p:sp>
                <p:nvSpPr>
                  <p:cNvPr id="111" name="TextBox 45"/>
                  <p:cNvSpPr txBox="1"/>
                  <p:nvPr/>
                </p:nvSpPr>
                <p:spPr>
                  <a:xfrm>
                    <a:off x="5929322" y="2571744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6</a:t>
                    </a:r>
                    <a:endParaRPr lang="ru-RU" dirty="0"/>
                  </a:p>
                </p:txBody>
              </p:sp>
              <p:sp>
                <p:nvSpPr>
                  <p:cNvPr id="112" name="TextBox 47"/>
                  <p:cNvSpPr txBox="1"/>
                  <p:nvPr/>
                </p:nvSpPr>
                <p:spPr>
                  <a:xfrm>
                    <a:off x="3428992" y="2357430"/>
                    <a:ext cx="41870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14</a:t>
                    </a:r>
                    <a:endParaRPr lang="ru-RU" dirty="0"/>
                  </a:p>
                </p:txBody>
              </p:sp>
              <p:sp>
                <p:nvSpPr>
                  <p:cNvPr id="113" name="TextBox 48"/>
                  <p:cNvSpPr txBox="1"/>
                  <p:nvPr/>
                </p:nvSpPr>
                <p:spPr>
                  <a:xfrm>
                    <a:off x="4214810" y="3214686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3</a:t>
                    </a:r>
                    <a:endParaRPr lang="ru-RU" dirty="0"/>
                  </a:p>
                </p:txBody>
              </p:sp>
              <p:sp>
                <p:nvSpPr>
                  <p:cNvPr id="114" name="TextBox 49"/>
                  <p:cNvSpPr txBox="1"/>
                  <p:nvPr/>
                </p:nvSpPr>
                <p:spPr>
                  <a:xfrm>
                    <a:off x="3714744" y="4286256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7</a:t>
                    </a:r>
                    <a:endParaRPr lang="ru-RU" dirty="0"/>
                  </a:p>
                </p:txBody>
              </p:sp>
              <p:sp>
                <p:nvSpPr>
                  <p:cNvPr id="115" name="TextBox 50"/>
                  <p:cNvSpPr txBox="1"/>
                  <p:nvPr/>
                </p:nvSpPr>
                <p:spPr>
                  <a:xfrm>
                    <a:off x="7215206" y="4572008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6</a:t>
                    </a:r>
                    <a:endParaRPr lang="ru-RU" dirty="0"/>
                  </a:p>
                </p:txBody>
              </p:sp>
              <p:sp>
                <p:nvSpPr>
                  <p:cNvPr id="116" name="TextBox 51"/>
                  <p:cNvSpPr txBox="1"/>
                  <p:nvPr/>
                </p:nvSpPr>
                <p:spPr>
                  <a:xfrm>
                    <a:off x="5429256" y="4929198"/>
                    <a:ext cx="41870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10</a:t>
                    </a:r>
                    <a:endParaRPr lang="ru-RU" dirty="0"/>
                  </a:p>
                </p:txBody>
              </p:sp>
              <p:sp>
                <p:nvSpPr>
                  <p:cNvPr id="117" name="TextBox 52"/>
                  <p:cNvSpPr txBox="1"/>
                  <p:nvPr/>
                </p:nvSpPr>
                <p:spPr>
                  <a:xfrm>
                    <a:off x="4714876" y="3929066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8</a:t>
                    </a:r>
                    <a:endParaRPr lang="ru-RU" dirty="0"/>
                  </a:p>
                </p:txBody>
              </p:sp>
              <p:sp>
                <p:nvSpPr>
                  <p:cNvPr id="118" name="TextBox 53"/>
                  <p:cNvSpPr txBox="1"/>
                  <p:nvPr/>
                </p:nvSpPr>
                <p:spPr>
                  <a:xfrm>
                    <a:off x="6000760" y="4214818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4</a:t>
                    </a:r>
                    <a:endParaRPr lang="ru-RU" dirty="0"/>
                  </a:p>
                </p:txBody>
              </p:sp>
            </p:grpSp>
          </p:grpSp>
        </p:grpSp>
      </p:grpSp>
      <p:sp>
        <p:nvSpPr>
          <p:cNvPr id="181" name="Содержимое 1"/>
          <p:cNvSpPr>
            <a:spLocks noGrp="1"/>
          </p:cNvSpPr>
          <p:nvPr>
            <p:ph idx="1"/>
          </p:nvPr>
        </p:nvSpPr>
        <p:spPr>
          <a:xfrm>
            <a:off x="0" y="1481328"/>
            <a:ext cx="3000364" cy="4662316"/>
          </a:xfrm>
        </p:spPr>
        <p:txBody>
          <a:bodyPr/>
          <a:lstStyle/>
          <a:p>
            <a:pPr indent="0">
              <a:buNone/>
            </a:pPr>
            <a:r>
              <a:rPr lang="ru-RU" dirty="0" smtClean="0"/>
              <a:t>Построено минимальное </a:t>
            </a:r>
            <a:r>
              <a:rPr lang="ru-RU" dirty="0" err="1" smtClean="0"/>
              <a:t>остовное</a:t>
            </a:r>
            <a:r>
              <a:rPr lang="ru-RU" dirty="0" smtClean="0"/>
              <a:t> дерево. Его вес 28</a:t>
            </a:r>
          </a:p>
          <a:p>
            <a:pPr indent="0">
              <a:buNone/>
            </a:pPr>
            <a:endParaRPr lang="ru-RU" dirty="0"/>
          </a:p>
        </p:txBody>
      </p:sp>
      <p:cxnSp>
        <p:nvCxnSpPr>
          <p:cNvPr id="36" name="Прямая соединительная линия 35"/>
          <p:cNvCxnSpPr>
            <a:stCxn id="96" idx="5"/>
            <a:endCxn id="101" idx="1"/>
          </p:cNvCxnSpPr>
          <p:nvPr/>
        </p:nvCxnSpPr>
        <p:spPr>
          <a:xfrm rot="16200000" flipH="1">
            <a:off x="4488305" y="2488049"/>
            <a:ext cx="1024646" cy="738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000628" y="271462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cxnSp>
        <p:nvCxnSpPr>
          <p:cNvPr id="39" name="Прямая соединительная линия 38"/>
          <p:cNvCxnSpPr>
            <a:stCxn id="101" idx="6"/>
            <a:endCxn id="100" idx="2"/>
          </p:cNvCxnSpPr>
          <p:nvPr/>
        </p:nvCxnSpPr>
        <p:spPr>
          <a:xfrm>
            <a:off x="5857884" y="3571876"/>
            <a:ext cx="1857388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 flipH="1">
            <a:off x="6643702" y="3286124"/>
            <a:ext cx="101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cxnSp>
        <p:nvCxnSpPr>
          <p:cNvPr id="42" name="Прямая соединительная линия 41"/>
          <p:cNvCxnSpPr>
            <a:stCxn id="108" idx="6"/>
            <a:endCxn id="101" idx="2"/>
          </p:cNvCxnSpPr>
          <p:nvPr/>
        </p:nvCxnSpPr>
        <p:spPr>
          <a:xfrm flipV="1">
            <a:off x="3428992" y="3571876"/>
            <a:ext cx="1857388" cy="71438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96" idx="5"/>
            <a:endCxn id="101" idx="1"/>
          </p:cNvCxnSpPr>
          <p:nvPr/>
        </p:nvCxnSpPr>
        <p:spPr>
          <a:xfrm rot="16200000" flipH="1">
            <a:off x="4488305" y="2488049"/>
            <a:ext cx="1024646" cy="738894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101" idx="5"/>
            <a:endCxn id="99" idx="1"/>
          </p:cNvCxnSpPr>
          <p:nvPr/>
        </p:nvCxnSpPr>
        <p:spPr>
          <a:xfrm rot="16200000" flipH="1">
            <a:off x="5381280" y="4166842"/>
            <a:ext cx="1310398" cy="52458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stCxn id="101" idx="6"/>
            <a:endCxn id="100" idx="2"/>
          </p:cNvCxnSpPr>
          <p:nvPr/>
        </p:nvCxnSpPr>
        <p:spPr>
          <a:xfrm>
            <a:off x="5857884" y="3571876"/>
            <a:ext cx="1857388" cy="214314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stCxn id="96" idx="6"/>
            <a:endCxn id="98" idx="2"/>
          </p:cNvCxnSpPr>
          <p:nvPr/>
        </p:nvCxnSpPr>
        <p:spPr>
          <a:xfrm>
            <a:off x="4714876" y="2143116"/>
            <a:ext cx="1785950" cy="71438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108" idx="4"/>
            <a:endCxn id="97" idx="1"/>
          </p:cNvCxnSpPr>
          <p:nvPr/>
        </p:nvCxnSpPr>
        <p:spPr>
          <a:xfrm rot="16200000" flipH="1">
            <a:off x="3107521" y="3964784"/>
            <a:ext cx="1155265" cy="1083827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Управляющая кнопка: домой 48">
            <a:hlinkClick r:id="rId2" action="ppaction://hlinksldjump" highlightClick="1"/>
          </p:cNvPr>
          <p:cNvSpPr/>
          <p:nvPr/>
        </p:nvSpPr>
        <p:spPr>
          <a:xfrm>
            <a:off x="8501090" y="6215082"/>
            <a:ext cx="642910" cy="642918"/>
          </a:xfrm>
          <a:prstGeom prst="actionButtonHom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481328"/>
            <a:ext cx="5429288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1. Выбираем вершину и ребро, соединяющее ее с ближайшей (по весу) соседней вершиной</a:t>
            </a:r>
          </a:p>
          <a:p>
            <a:r>
              <a:rPr lang="ru-RU" dirty="0" smtClean="0"/>
              <a:t>2. Находим не присоединенную (еще) вершину, ближе всего лежащую к одной из присоединенных,  и соединяем с ней.</a:t>
            </a:r>
          </a:p>
          <a:p>
            <a:r>
              <a:rPr lang="ru-RU" dirty="0" smtClean="0"/>
              <a:t>3. Повторяем п.2 до тех пор, пока все вершины не будут присоединены.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Алгоритм Прима (1957)</a:t>
            </a:r>
            <a:endParaRPr lang="ru-RU" dirty="0"/>
          </a:p>
        </p:txBody>
      </p:sp>
      <p:pic>
        <p:nvPicPr>
          <p:cNvPr id="4" name="Рисунок 3" descr="https://theslide.ru/img/thumbs/b2e13a528375e05ad9a1dcdf4156df67-800x.jpg"/>
          <p:cNvPicPr/>
          <p:nvPr/>
        </p:nvPicPr>
        <p:blipFill>
          <a:blip r:embed="rId2"/>
          <a:srcRect l="8218" t="24106" r="50685" b="6566"/>
          <a:stretch>
            <a:fillRect/>
          </a:stretch>
        </p:blipFill>
        <p:spPr bwMode="auto">
          <a:xfrm>
            <a:off x="6000760" y="1142984"/>
            <a:ext cx="2440981" cy="30878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6429388" y="4357694"/>
            <a:ext cx="1965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Роберт К. Прим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9"/>
            <a:ext cx="4114800" cy="4162250"/>
          </a:xfrm>
        </p:spPr>
        <p:txBody>
          <a:bodyPr/>
          <a:lstStyle/>
          <a:p>
            <a:r>
              <a:rPr lang="ru-RU" dirty="0" smtClean="0">
                <a:hlinkClick r:id="rId2" action="ppaction://hlinksldjump"/>
              </a:rPr>
              <a:t>Алгоритм </a:t>
            </a:r>
            <a:r>
              <a:rPr lang="ru-RU" dirty="0" err="1" smtClean="0">
                <a:hlinkClick r:id="rId2" action="ppaction://hlinksldjump"/>
              </a:rPr>
              <a:t>Дейкстры</a:t>
            </a:r>
            <a:endParaRPr lang="ru-RU" dirty="0" smtClean="0"/>
          </a:p>
          <a:p>
            <a:r>
              <a:rPr lang="ru-RU" dirty="0" smtClean="0">
                <a:hlinkClick r:id="rId3" action="ppaction://hlinksldjump"/>
              </a:rPr>
              <a:t>Алгоритм </a:t>
            </a:r>
            <a:r>
              <a:rPr lang="ru-RU" dirty="0" err="1" smtClean="0">
                <a:hlinkClick r:id="rId3" action="ppaction://hlinksldjump"/>
              </a:rPr>
              <a:t>Крускала</a:t>
            </a:r>
            <a:endParaRPr lang="ru-RU" dirty="0" smtClean="0"/>
          </a:p>
          <a:p>
            <a:r>
              <a:rPr lang="ru-RU" dirty="0" smtClean="0">
                <a:hlinkClick r:id="rId4" action="ppaction://hlinksldjump"/>
              </a:rPr>
              <a:t>Алгоритм Прима</a:t>
            </a:r>
            <a:endParaRPr lang="ru-RU" dirty="0" smtClean="0"/>
          </a:p>
          <a:p>
            <a:r>
              <a:rPr lang="ru-RU" dirty="0" smtClean="0">
                <a:hlinkClick r:id="rId5" action="ppaction://hlinksldjump"/>
              </a:rPr>
              <a:t>Задача 1</a:t>
            </a:r>
            <a:endParaRPr lang="ru-RU" dirty="0" smtClean="0"/>
          </a:p>
          <a:p>
            <a:r>
              <a:rPr lang="ru-RU" dirty="0" smtClean="0">
                <a:hlinkClick r:id="rId6" action="ppaction://hlinksldjump"/>
              </a:rPr>
              <a:t>Задача 2</a:t>
            </a:r>
            <a:endParaRPr lang="ru-RU" dirty="0" smtClean="0"/>
          </a:p>
          <a:p>
            <a:r>
              <a:rPr lang="ru-RU" dirty="0" smtClean="0">
                <a:hlinkClick r:id="rId7" action="ppaction://hlinksldjump"/>
              </a:rPr>
              <a:t>Задача 3</a:t>
            </a:r>
            <a:endParaRPr lang="en-US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Нахождение кратчайшего расстояния</a:t>
            </a:r>
            <a:endParaRPr lang="ru-RU" dirty="0"/>
          </a:p>
        </p:txBody>
      </p:sp>
      <p:pic>
        <p:nvPicPr>
          <p:cNvPr id="28676" name="Picture 4" descr="https://ok-t.ru/studopediasu/baza2/451245260331.files/image002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500430" y="3286124"/>
            <a:ext cx="4692248" cy="27146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</a:t>
            </a:r>
            <a:endParaRPr lang="ru-RU" dirty="0"/>
          </a:p>
        </p:txBody>
      </p:sp>
      <p:sp>
        <p:nvSpPr>
          <p:cNvPr id="46" name="Овал 45"/>
          <p:cNvSpPr/>
          <p:nvPr/>
        </p:nvSpPr>
        <p:spPr>
          <a:xfrm>
            <a:off x="3357554" y="314324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4214810" y="442913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4214810" y="207167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4857752" y="314324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5715008" y="507207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6572264" y="250030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7572396" y="407194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4" name="Прямая соединительная линия 53"/>
          <p:cNvCxnSpPr>
            <a:stCxn id="46" idx="7"/>
            <a:endCxn id="48" idx="3"/>
          </p:cNvCxnSpPr>
          <p:nvPr/>
        </p:nvCxnSpPr>
        <p:spPr>
          <a:xfrm rot="5400000" flipH="1" flipV="1">
            <a:off x="3372349" y="2300787"/>
            <a:ext cx="970542" cy="756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46" idx="6"/>
            <a:endCxn id="49" idx="3"/>
          </p:cNvCxnSpPr>
          <p:nvPr/>
        </p:nvCxnSpPr>
        <p:spPr>
          <a:xfrm>
            <a:off x="3500430" y="3214686"/>
            <a:ext cx="1378246" cy="50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stCxn id="46" idx="5"/>
            <a:endCxn id="47" idx="0"/>
          </p:cNvCxnSpPr>
          <p:nvPr/>
        </p:nvCxnSpPr>
        <p:spPr>
          <a:xfrm rot="16200000" flipH="1">
            <a:off x="3300911" y="3443795"/>
            <a:ext cx="1163932" cy="806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>
            <a:stCxn id="49" idx="6"/>
            <a:endCxn id="51" idx="2"/>
          </p:cNvCxnSpPr>
          <p:nvPr/>
        </p:nvCxnSpPr>
        <p:spPr>
          <a:xfrm flipV="1">
            <a:off x="5000628" y="2571744"/>
            <a:ext cx="1571636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stCxn id="50" idx="6"/>
            <a:endCxn id="52" idx="2"/>
          </p:cNvCxnSpPr>
          <p:nvPr/>
        </p:nvCxnSpPr>
        <p:spPr>
          <a:xfrm flipV="1">
            <a:off x="5857884" y="4143380"/>
            <a:ext cx="1714512" cy="100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>
            <a:stCxn id="49" idx="5"/>
            <a:endCxn id="52" idx="0"/>
          </p:cNvCxnSpPr>
          <p:nvPr/>
        </p:nvCxnSpPr>
        <p:spPr>
          <a:xfrm rot="16200000" flipH="1">
            <a:off x="5908398" y="2336506"/>
            <a:ext cx="806742" cy="2664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stCxn id="51" idx="5"/>
            <a:endCxn id="52" idx="6"/>
          </p:cNvCxnSpPr>
          <p:nvPr/>
        </p:nvCxnSpPr>
        <p:spPr>
          <a:xfrm rot="16200000" flipH="1">
            <a:off x="6444183" y="2872291"/>
            <a:ext cx="1521122" cy="1021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>
            <a:stCxn id="47" idx="6"/>
            <a:endCxn id="52" idx="2"/>
          </p:cNvCxnSpPr>
          <p:nvPr/>
        </p:nvCxnSpPr>
        <p:spPr>
          <a:xfrm flipV="1">
            <a:off x="4357686" y="4143380"/>
            <a:ext cx="3214710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>
            <a:stCxn id="47" idx="5"/>
            <a:endCxn id="50" idx="0"/>
          </p:cNvCxnSpPr>
          <p:nvPr/>
        </p:nvCxnSpPr>
        <p:spPr>
          <a:xfrm rot="16200000" flipH="1">
            <a:off x="4801109" y="4086737"/>
            <a:ext cx="520990" cy="14496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>
            <a:stCxn id="48" idx="5"/>
            <a:endCxn id="49" idx="1"/>
          </p:cNvCxnSpPr>
          <p:nvPr/>
        </p:nvCxnSpPr>
        <p:spPr>
          <a:xfrm rot="16200000" flipH="1">
            <a:off x="4122448" y="2407944"/>
            <a:ext cx="970542" cy="541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500430" y="257174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80" name="TextBox 79"/>
          <p:cNvSpPr txBox="1"/>
          <p:nvPr/>
        </p:nvSpPr>
        <p:spPr>
          <a:xfrm>
            <a:off x="3714744" y="4071942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81" name="TextBox 80"/>
          <p:cNvSpPr txBox="1"/>
          <p:nvPr/>
        </p:nvSpPr>
        <p:spPr>
          <a:xfrm>
            <a:off x="5643570" y="400050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11</a:t>
            </a:r>
            <a:endParaRPr lang="ru-RU" dirty="0"/>
          </a:p>
        </p:txBody>
      </p:sp>
      <p:sp>
        <p:nvSpPr>
          <p:cNvPr id="82" name="TextBox 81"/>
          <p:cNvSpPr txBox="1"/>
          <p:nvPr/>
        </p:nvSpPr>
        <p:spPr>
          <a:xfrm>
            <a:off x="6143636" y="3357562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83" name="TextBox 82"/>
          <p:cNvSpPr txBox="1"/>
          <p:nvPr/>
        </p:nvSpPr>
        <p:spPr>
          <a:xfrm>
            <a:off x="4643438" y="250030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84" name="TextBox 83"/>
          <p:cNvSpPr txBox="1"/>
          <p:nvPr/>
        </p:nvSpPr>
        <p:spPr>
          <a:xfrm>
            <a:off x="4143372" y="285749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85" name="TextBox 84"/>
          <p:cNvSpPr txBox="1"/>
          <p:nvPr/>
        </p:nvSpPr>
        <p:spPr>
          <a:xfrm>
            <a:off x="4857752" y="485776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86" name="TextBox 85"/>
          <p:cNvSpPr txBox="1"/>
          <p:nvPr/>
        </p:nvSpPr>
        <p:spPr>
          <a:xfrm>
            <a:off x="6572264" y="485776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5715008" y="250030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88" name="TextBox 87"/>
          <p:cNvSpPr txBox="1"/>
          <p:nvPr/>
        </p:nvSpPr>
        <p:spPr>
          <a:xfrm>
            <a:off x="7143768" y="292893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9</a:t>
            </a:r>
            <a:endParaRPr lang="ru-RU" dirty="0"/>
          </a:p>
        </p:txBody>
      </p:sp>
      <p:cxnSp>
        <p:nvCxnSpPr>
          <p:cNvPr id="90" name="Прямая соединительная линия 89"/>
          <p:cNvCxnSpPr>
            <a:stCxn id="46" idx="7"/>
            <a:endCxn id="48" idx="3"/>
          </p:cNvCxnSpPr>
          <p:nvPr/>
        </p:nvCxnSpPr>
        <p:spPr>
          <a:xfrm rot="5400000" flipH="1" flipV="1">
            <a:off x="3372349" y="2300787"/>
            <a:ext cx="970542" cy="756228"/>
          </a:xfrm>
          <a:prstGeom prst="line">
            <a:avLst/>
          </a:prstGeom>
          <a:ln w="349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>
            <a:stCxn id="47" idx="0"/>
            <a:endCxn id="49" idx="4"/>
          </p:cNvCxnSpPr>
          <p:nvPr/>
        </p:nvCxnSpPr>
        <p:spPr>
          <a:xfrm rot="5400000" flipH="1" flipV="1">
            <a:off x="4036215" y="3536157"/>
            <a:ext cx="1143008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>
            <a:stCxn id="48" idx="6"/>
            <a:endCxn id="51" idx="1"/>
          </p:cNvCxnSpPr>
          <p:nvPr/>
        </p:nvCxnSpPr>
        <p:spPr>
          <a:xfrm>
            <a:off x="4357686" y="2143116"/>
            <a:ext cx="2235502" cy="3781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5214942" y="1928802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97" name="TextBox 96"/>
          <p:cNvSpPr txBox="1"/>
          <p:nvPr/>
        </p:nvSpPr>
        <p:spPr>
          <a:xfrm>
            <a:off x="4357686" y="364331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98" name="Содержимое 1"/>
          <p:cNvSpPr>
            <a:spLocks noGrp="1"/>
          </p:cNvSpPr>
          <p:nvPr>
            <p:ph idx="1"/>
          </p:nvPr>
        </p:nvSpPr>
        <p:spPr>
          <a:xfrm>
            <a:off x="0" y="1481328"/>
            <a:ext cx="3000364" cy="4662316"/>
          </a:xfrm>
        </p:spPr>
        <p:txBody>
          <a:bodyPr/>
          <a:lstStyle/>
          <a:p>
            <a:pPr indent="0">
              <a:buNone/>
            </a:pPr>
            <a:r>
              <a:rPr lang="ru-RU" dirty="0" smtClean="0"/>
              <a:t>Дан взвешенный граф. Построим минимальное  </a:t>
            </a:r>
            <a:r>
              <a:rPr lang="ru-RU" dirty="0" err="1" smtClean="0"/>
              <a:t>остовное</a:t>
            </a:r>
            <a:r>
              <a:rPr lang="ru-RU" dirty="0" smtClean="0"/>
              <a:t> дерево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</a:t>
            </a:r>
            <a:endParaRPr lang="ru-RU" dirty="0"/>
          </a:p>
        </p:txBody>
      </p:sp>
      <p:sp>
        <p:nvSpPr>
          <p:cNvPr id="46" name="Овал 45"/>
          <p:cNvSpPr/>
          <p:nvPr/>
        </p:nvSpPr>
        <p:spPr>
          <a:xfrm>
            <a:off x="3357554" y="314324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4214810" y="442913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4214810" y="207167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4857752" y="314324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5715008" y="507207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6572264" y="250030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7572396" y="407194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4" name="Прямая соединительная линия 53"/>
          <p:cNvCxnSpPr>
            <a:stCxn id="46" idx="7"/>
            <a:endCxn id="48" idx="3"/>
          </p:cNvCxnSpPr>
          <p:nvPr/>
        </p:nvCxnSpPr>
        <p:spPr>
          <a:xfrm rot="5400000" flipH="1" flipV="1">
            <a:off x="3372349" y="2300787"/>
            <a:ext cx="970542" cy="756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46" idx="6"/>
            <a:endCxn id="49" idx="3"/>
          </p:cNvCxnSpPr>
          <p:nvPr/>
        </p:nvCxnSpPr>
        <p:spPr>
          <a:xfrm>
            <a:off x="3500430" y="3214686"/>
            <a:ext cx="1378246" cy="50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stCxn id="46" idx="5"/>
            <a:endCxn id="47" idx="0"/>
          </p:cNvCxnSpPr>
          <p:nvPr/>
        </p:nvCxnSpPr>
        <p:spPr>
          <a:xfrm rot="16200000" flipH="1">
            <a:off x="3300911" y="3443795"/>
            <a:ext cx="1163932" cy="806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>
            <a:stCxn id="49" idx="6"/>
            <a:endCxn id="51" idx="2"/>
          </p:cNvCxnSpPr>
          <p:nvPr/>
        </p:nvCxnSpPr>
        <p:spPr>
          <a:xfrm flipV="1">
            <a:off x="5000628" y="2571744"/>
            <a:ext cx="1571636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stCxn id="50" idx="6"/>
            <a:endCxn id="52" idx="2"/>
          </p:cNvCxnSpPr>
          <p:nvPr/>
        </p:nvCxnSpPr>
        <p:spPr>
          <a:xfrm flipV="1">
            <a:off x="5857884" y="4143380"/>
            <a:ext cx="1714512" cy="100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>
            <a:stCxn id="49" idx="5"/>
            <a:endCxn id="52" idx="0"/>
          </p:cNvCxnSpPr>
          <p:nvPr/>
        </p:nvCxnSpPr>
        <p:spPr>
          <a:xfrm rot="16200000" flipH="1">
            <a:off x="5908398" y="2336506"/>
            <a:ext cx="806742" cy="2664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stCxn id="51" idx="5"/>
            <a:endCxn id="52" idx="6"/>
          </p:cNvCxnSpPr>
          <p:nvPr/>
        </p:nvCxnSpPr>
        <p:spPr>
          <a:xfrm rot="16200000" flipH="1">
            <a:off x="6444183" y="2872291"/>
            <a:ext cx="1521122" cy="1021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>
            <a:stCxn id="47" idx="6"/>
            <a:endCxn id="52" idx="2"/>
          </p:cNvCxnSpPr>
          <p:nvPr/>
        </p:nvCxnSpPr>
        <p:spPr>
          <a:xfrm flipV="1">
            <a:off x="4357686" y="4143380"/>
            <a:ext cx="3214710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>
            <a:stCxn id="47" idx="5"/>
            <a:endCxn id="50" idx="0"/>
          </p:cNvCxnSpPr>
          <p:nvPr/>
        </p:nvCxnSpPr>
        <p:spPr>
          <a:xfrm rot="16200000" flipH="1">
            <a:off x="4801109" y="4086737"/>
            <a:ext cx="520990" cy="14496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>
            <a:stCxn id="48" idx="5"/>
            <a:endCxn id="49" idx="1"/>
          </p:cNvCxnSpPr>
          <p:nvPr/>
        </p:nvCxnSpPr>
        <p:spPr>
          <a:xfrm rot="16200000" flipH="1">
            <a:off x="4122448" y="2407944"/>
            <a:ext cx="970542" cy="541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500430" y="257174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80" name="TextBox 79"/>
          <p:cNvSpPr txBox="1"/>
          <p:nvPr/>
        </p:nvSpPr>
        <p:spPr>
          <a:xfrm>
            <a:off x="3714744" y="4071942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81" name="TextBox 80"/>
          <p:cNvSpPr txBox="1"/>
          <p:nvPr/>
        </p:nvSpPr>
        <p:spPr>
          <a:xfrm>
            <a:off x="5643570" y="400050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11</a:t>
            </a:r>
            <a:endParaRPr lang="ru-RU" dirty="0"/>
          </a:p>
        </p:txBody>
      </p:sp>
      <p:sp>
        <p:nvSpPr>
          <p:cNvPr id="82" name="TextBox 81"/>
          <p:cNvSpPr txBox="1"/>
          <p:nvPr/>
        </p:nvSpPr>
        <p:spPr>
          <a:xfrm>
            <a:off x="6143636" y="3357562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83" name="TextBox 82"/>
          <p:cNvSpPr txBox="1"/>
          <p:nvPr/>
        </p:nvSpPr>
        <p:spPr>
          <a:xfrm>
            <a:off x="4643438" y="250030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84" name="TextBox 83"/>
          <p:cNvSpPr txBox="1"/>
          <p:nvPr/>
        </p:nvSpPr>
        <p:spPr>
          <a:xfrm>
            <a:off x="4143372" y="285749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85" name="TextBox 84"/>
          <p:cNvSpPr txBox="1"/>
          <p:nvPr/>
        </p:nvSpPr>
        <p:spPr>
          <a:xfrm>
            <a:off x="4857752" y="485776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86" name="TextBox 85"/>
          <p:cNvSpPr txBox="1"/>
          <p:nvPr/>
        </p:nvSpPr>
        <p:spPr>
          <a:xfrm>
            <a:off x="6572264" y="485776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5715008" y="250030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88" name="TextBox 87"/>
          <p:cNvSpPr txBox="1"/>
          <p:nvPr/>
        </p:nvSpPr>
        <p:spPr>
          <a:xfrm>
            <a:off x="7143768" y="292893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9</a:t>
            </a:r>
            <a:endParaRPr lang="ru-RU" dirty="0"/>
          </a:p>
        </p:txBody>
      </p:sp>
      <p:cxnSp>
        <p:nvCxnSpPr>
          <p:cNvPr id="90" name="Прямая соединительная линия 89"/>
          <p:cNvCxnSpPr>
            <a:stCxn id="46" idx="7"/>
            <a:endCxn id="48" idx="3"/>
          </p:cNvCxnSpPr>
          <p:nvPr/>
        </p:nvCxnSpPr>
        <p:spPr>
          <a:xfrm rot="5400000" flipH="1" flipV="1">
            <a:off x="3372349" y="2300787"/>
            <a:ext cx="970542" cy="756228"/>
          </a:xfrm>
          <a:prstGeom prst="line">
            <a:avLst/>
          </a:prstGeom>
          <a:ln w="349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>
            <a:stCxn id="47" idx="0"/>
            <a:endCxn id="49" idx="4"/>
          </p:cNvCxnSpPr>
          <p:nvPr/>
        </p:nvCxnSpPr>
        <p:spPr>
          <a:xfrm rot="5400000" flipH="1" flipV="1">
            <a:off x="4036215" y="3536157"/>
            <a:ext cx="1143008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>
            <a:stCxn id="48" idx="6"/>
            <a:endCxn id="51" idx="1"/>
          </p:cNvCxnSpPr>
          <p:nvPr/>
        </p:nvCxnSpPr>
        <p:spPr>
          <a:xfrm>
            <a:off x="4357686" y="2143116"/>
            <a:ext cx="2235502" cy="3781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5214942" y="1928802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97" name="TextBox 96"/>
          <p:cNvSpPr txBox="1"/>
          <p:nvPr/>
        </p:nvSpPr>
        <p:spPr>
          <a:xfrm>
            <a:off x="4357686" y="364331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cxnSp>
        <p:nvCxnSpPr>
          <p:cNvPr id="39" name="Прямая соединительная линия 38"/>
          <p:cNvCxnSpPr>
            <a:stCxn id="48" idx="5"/>
            <a:endCxn id="49" idx="1"/>
          </p:cNvCxnSpPr>
          <p:nvPr/>
        </p:nvCxnSpPr>
        <p:spPr>
          <a:xfrm rot="16200000" flipH="1">
            <a:off x="4122448" y="2407944"/>
            <a:ext cx="970542" cy="541914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</a:t>
            </a:r>
            <a:endParaRPr lang="ru-RU" dirty="0"/>
          </a:p>
        </p:txBody>
      </p:sp>
      <p:sp>
        <p:nvSpPr>
          <p:cNvPr id="46" name="Овал 45"/>
          <p:cNvSpPr/>
          <p:nvPr/>
        </p:nvSpPr>
        <p:spPr>
          <a:xfrm>
            <a:off x="3357554" y="314324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4214810" y="442913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4214810" y="207167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4857752" y="314324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5715008" y="507207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6572264" y="250030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7572396" y="407194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4" name="Прямая соединительная линия 53"/>
          <p:cNvCxnSpPr>
            <a:stCxn id="46" idx="7"/>
            <a:endCxn id="48" idx="3"/>
          </p:cNvCxnSpPr>
          <p:nvPr/>
        </p:nvCxnSpPr>
        <p:spPr>
          <a:xfrm rot="5400000" flipH="1" flipV="1">
            <a:off x="3372349" y="2300787"/>
            <a:ext cx="970542" cy="756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46" idx="6"/>
            <a:endCxn id="49" idx="3"/>
          </p:cNvCxnSpPr>
          <p:nvPr/>
        </p:nvCxnSpPr>
        <p:spPr>
          <a:xfrm>
            <a:off x="3500430" y="3214686"/>
            <a:ext cx="1378246" cy="50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stCxn id="46" idx="5"/>
            <a:endCxn id="47" idx="0"/>
          </p:cNvCxnSpPr>
          <p:nvPr/>
        </p:nvCxnSpPr>
        <p:spPr>
          <a:xfrm rot="16200000" flipH="1">
            <a:off x="3300911" y="3443795"/>
            <a:ext cx="1163932" cy="806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>
            <a:stCxn id="49" idx="6"/>
            <a:endCxn id="51" idx="2"/>
          </p:cNvCxnSpPr>
          <p:nvPr/>
        </p:nvCxnSpPr>
        <p:spPr>
          <a:xfrm flipV="1">
            <a:off x="5000628" y="2571744"/>
            <a:ext cx="1571636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stCxn id="50" idx="6"/>
            <a:endCxn id="52" idx="2"/>
          </p:cNvCxnSpPr>
          <p:nvPr/>
        </p:nvCxnSpPr>
        <p:spPr>
          <a:xfrm flipV="1">
            <a:off x="5857884" y="4143380"/>
            <a:ext cx="1714512" cy="100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>
            <a:stCxn id="49" idx="5"/>
            <a:endCxn id="52" idx="0"/>
          </p:cNvCxnSpPr>
          <p:nvPr/>
        </p:nvCxnSpPr>
        <p:spPr>
          <a:xfrm rot="16200000" flipH="1">
            <a:off x="5908398" y="2336506"/>
            <a:ext cx="806742" cy="2664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stCxn id="51" idx="5"/>
            <a:endCxn id="52" idx="6"/>
          </p:cNvCxnSpPr>
          <p:nvPr/>
        </p:nvCxnSpPr>
        <p:spPr>
          <a:xfrm rot="16200000" flipH="1">
            <a:off x="6444183" y="2872291"/>
            <a:ext cx="1521122" cy="1021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>
            <a:stCxn id="47" idx="6"/>
            <a:endCxn id="52" idx="2"/>
          </p:cNvCxnSpPr>
          <p:nvPr/>
        </p:nvCxnSpPr>
        <p:spPr>
          <a:xfrm flipV="1">
            <a:off x="4357686" y="4143380"/>
            <a:ext cx="3214710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>
            <a:stCxn id="47" idx="5"/>
            <a:endCxn id="50" idx="0"/>
          </p:cNvCxnSpPr>
          <p:nvPr/>
        </p:nvCxnSpPr>
        <p:spPr>
          <a:xfrm rot="16200000" flipH="1">
            <a:off x="4801109" y="4086737"/>
            <a:ext cx="520990" cy="14496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>
            <a:stCxn id="48" idx="5"/>
            <a:endCxn id="49" idx="1"/>
          </p:cNvCxnSpPr>
          <p:nvPr/>
        </p:nvCxnSpPr>
        <p:spPr>
          <a:xfrm rot="16200000" flipH="1">
            <a:off x="4122448" y="2407944"/>
            <a:ext cx="970542" cy="541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500430" y="257174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80" name="TextBox 79"/>
          <p:cNvSpPr txBox="1"/>
          <p:nvPr/>
        </p:nvSpPr>
        <p:spPr>
          <a:xfrm>
            <a:off x="3714744" y="4071942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81" name="TextBox 80"/>
          <p:cNvSpPr txBox="1"/>
          <p:nvPr/>
        </p:nvSpPr>
        <p:spPr>
          <a:xfrm>
            <a:off x="5643570" y="400050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11</a:t>
            </a:r>
            <a:endParaRPr lang="ru-RU" dirty="0"/>
          </a:p>
        </p:txBody>
      </p:sp>
      <p:sp>
        <p:nvSpPr>
          <p:cNvPr id="82" name="TextBox 81"/>
          <p:cNvSpPr txBox="1"/>
          <p:nvPr/>
        </p:nvSpPr>
        <p:spPr>
          <a:xfrm>
            <a:off x="6143636" y="3357562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83" name="TextBox 82"/>
          <p:cNvSpPr txBox="1"/>
          <p:nvPr/>
        </p:nvSpPr>
        <p:spPr>
          <a:xfrm>
            <a:off x="4643438" y="250030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84" name="TextBox 83"/>
          <p:cNvSpPr txBox="1"/>
          <p:nvPr/>
        </p:nvSpPr>
        <p:spPr>
          <a:xfrm>
            <a:off x="4143372" y="285749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85" name="TextBox 84"/>
          <p:cNvSpPr txBox="1"/>
          <p:nvPr/>
        </p:nvSpPr>
        <p:spPr>
          <a:xfrm>
            <a:off x="4857752" y="485776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86" name="TextBox 85"/>
          <p:cNvSpPr txBox="1"/>
          <p:nvPr/>
        </p:nvSpPr>
        <p:spPr>
          <a:xfrm>
            <a:off x="6572264" y="485776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5715008" y="250030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88" name="TextBox 87"/>
          <p:cNvSpPr txBox="1"/>
          <p:nvPr/>
        </p:nvSpPr>
        <p:spPr>
          <a:xfrm>
            <a:off x="7143768" y="292893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9</a:t>
            </a:r>
            <a:endParaRPr lang="ru-RU" dirty="0"/>
          </a:p>
        </p:txBody>
      </p:sp>
      <p:cxnSp>
        <p:nvCxnSpPr>
          <p:cNvPr id="90" name="Прямая соединительная линия 89"/>
          <p:cNvCxnSpPr>
            <a:stCxn id="46" idx="7"/>
            <a:endCxn id="48" idx="3"/>
          </p:cNvCxnSpPr>
          <p:nvPr/>
        </p:nvCxnSpPr>
        <p:spPr>
          <a:xfrm rot="5400000" flipH="1" flipV="1">
            <a:off x="3372349" y="2300787"/>
            <a:ext cx="970542" cy="756228"/>
          </a:xfrm>
          <a:prstGeom prst="line">
            <a:avLst/>
          </a:prstGeom>
          <a:ln w="349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>
            <a:stCxn id="47" idx="0"/>
            <a:endCxn id="49" idx="4"/>
          </p:cNvCxnSpPr>
          <p:nvPr/>
        </p:nvCxnSpPr>
        <p:spPr>
          <a:xfrm rot="5400000" flipH="1" flipV="1">
            <a:off x="4036215" y="3536157"/>
            <a:ext cx="1143008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>
            <a:stCxn id="48" idx="6"/>
            <a:endCxn id="51" idx="1"/>
          </p:cNvCxnSpPr>
          <p:nvPr/>
        </p:nvCxnSpPr>
        <p:spPr>
          <a:xfrm>
            <a:off x="4357686" y="2143116"/>
            <a:ext cx="2235502" cy="3781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5214942" y="1928802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97" name="TextBox 96"/>
          <p:cNvSpPr txBox="1"/>
          <p:nvPr/>
        </p:nvSpPr>
        <p:spPr>
          <a:xfrm>
            <a:off x="4357686" y="364331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cxnSp>
        <p:nvCxnSpPr>
          <p:cNvPr id="39" name="Прямая соединительная линия 38"/>
          <p:cNvCxnSpPr>
            <a:stCxn id="48" idx="5"/>
            <a:endCxn id="49" idx="1"/>
          </p:cNvCxnSpPr>
          <p:nvPr/>
        </p:nvCxnSpPr>
        <p:spPr>
          <a:xfrm rot="16200000" flipH="1">
            <a:off x="4122448" y="2407944"/>
            <a:ext cx="970542" cy="541914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49" idx="4"/>
            <a:endCxn id="47" idx="0"/>
          </p:cNvCxnSpPr>
          <p:nvPr/>
        </p:nvCxnSpPr>
        <p:spPr>
          <a:xfrm rot="5400000">
            <a:off x="4036215" y="3536157"/>
            <a:ext cx="1143008" cy="642942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stCxn id="47" idx="5"/>
            <a:endCxn id="50" idx="0"/>
          </p:cNvCxnSpPr>
          <p:nvPr/>
        </p:nvCxnSpPr>
        <p:spPr>
          <a:xfrm rot="16200000" flipH="1">
            <a:off x="4801109" y="4086737"/>
            <a:ext cx="520990" cy="1449684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</a:t>
            </a:r>
            <a:endParaRPr lang="ru-RU" dirty="0"/>
          </a:p>
        </p:txBody>
      </p:sp>
      <p:sp>
        <p:nvSpPr>
          <p:cNvPr id="46" name="Овал 45"/>
          <p:cNvSpPr/>
          <p:nvPr/>
        </p:nvSpPr>
        <p:spPr>
          <a:xfrm>
            <a:off x="3357554" y="314324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4214810" y="442913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4214810" y="207167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4857752" y="314324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5715008" y="507207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6572264" y="250030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7572396" y="407194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4" name="Прямая соединительная линия 53"/>
          <p:cNvCxnSpPr>
            <a:stCxn id="46" idx="7"/>
            <a:endCxn id="48" idx="3"/>
          </p:cNvCxnSpPr>
          <p:nvPr/>
        </p:nvCxnSpPr>
        <p:spPr>
          <a:xfrm rot="5400000" flipH="1" flipV="1">
            <a:off x="3372349" y="2300787"/>
            <a:ext cx="970542" cy="756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46" idx="6"/>
            <a:endCxn id="49" idx="3"/>
          </p:cNvCxnSpPr>
          <p:nvPr/>
        </p:nvCxnSpPr>
        <p:spPr>
          <a:xfrm>
            <a:off x="3500430" y="3214686"/>
            <a:ext cx="1378246" cy="50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stCxn id="46" idx="5"/>
            <a:endCxn id="47" idx="0"/>
          </p:cNvCxnSpPr>
          <p:nvPr/>
        </p:nvCxnSpPr>
        <p:spPr>
          <a:xfrm rot="16200000" flipH="1">
            <a:off x="3300911" y="3443795"/>
            <a:ext cx="1163932" cy="806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>
            <a:stCxn id="49" idx="6"/>
            <a:endCxn id="51" idx="2"/>
          </p:cNvCxnSpPr>
          <p:nvPr/>
        </p:nvCxnSpPr>
        <p:spPr>
          <a:xfrm flipV="1">
            <a:off x="5000628" y="2571744"/>
            <a:ext cx="1571636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stCxn id="50" idx="6"/>
            <a:endCxn id="52" idx="2"/>
          </p:cNvCxnSpPr>
          <p:nvPr/>
        </p:nvCxnSpPr>
        <p:spPr>
          <a:xfrm flipV="1">
            <a:off x="5857884" y="4143380"/>
            <a:ext cx="1714512" cy="100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>
            <a:stCxn id="49" idx="5"/>
            <a:endCxn id="52" idx="0"/>
          </p:cNvCxnSpPr>
          <p:nvPr/>
        </p:nvCxnSpPr>
        <p:spPr>
          <a:xfrm rot="16200000" flipH="1">
            <a:off x="5908398" y="2336506"/>
            <a:ext cx="806742" cy="2664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stCxn id="51" idx="5"/>
            <a:endCxn id="52" idx="6"/>
          </p:cNvCxnSpPr>
          <p:nvPr/>
        </p:nvCxnSpPr>
        <p:spPr>
          <a:xfrm rot="16200000" flipH="1">
            <a:off x="6444183" y="2872291"/>
            <a:ext cx="1521122" cy="1021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>
            <a:stCxn id="47" idx="6"/>
            <a:endCxn id="52" idx="2"/>
          </p:cNvCxnSpPr>
          <p:nvPr/>
        </p:nvCxnSpPr>
        <p:spPr>
          <a:xfrm flipV="1">
            <a:off x="4357686" y="4143380"/>
            <a:ext cx="3214710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>
            <a:stCxn id="47" idx="5"/>
            <a:endCxn id="50" idx="0"/>
          </p:cNvCxnSpPr>
          <p:nvPr/>
        </p:nvCxnSpPr>
        <p:spPr>
          <a:xfrm rot="16200000" flipH="1">
            <a:off x="4801109" y="4086737"/>
            <a:ext cx="520990" cy="14496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>
            <a:stCxn id="48" idx="5"/>
            <a:endCxn id="49" idx="1"/>
          </p:cNvCxnSpPr>
          <p:nvPr/>
        </p:nvCxnSpPr>
        <p:spPr>
          <a:xfrm rot="16200000" flipH="1">
            <a:off x="4122448" y="2407944"/>
            <a:ext cx="970542" cy="541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500430" y="257174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80" name="TextBox 79"/>
          <p:cNvSpPr txBox="1"/>
          <p:nvPr/>
        </p:nvSpPr>
        <p:spPr>
          <a:xfrm>
            <a:off x="3714744" y="4071942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81" name="TextBox 80"/>
          <p:cNvSpPr txBox="1"/>
          <p:nvPr/>
        </p:nvSpPr>
        <p:spPr>
          <a:xfrm>
            <a:off x="5643570" y="400050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11</a:t>
            </a:r>
            <a:endParaRPr lang="ru-RU" dirty="0"/>
          </a:p>
        </p:txBody>
      </p:sp>
      <p:sp>
        <p:nvSpPr>
          <p:cNvPr id="82" name="TextBox 81"/>
          <p:cNvSpPr txBox="1"/>
          <p:nvPr/>
        </p:nvSpPr>
        <p:spPr>
          <a:xfrm>
            <a:off x="6143636" y="3357562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83" name="TextBox 82"/>
          <p:cNvSpPr txBox="1"/>
          <p:nvPr/>
        </p:nvSpPr>
        <p:spPr>
          <a:xfrm>
            <a:off x="4643438" y="250030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84" name="TextBox 83"/>
          <p:cNvSpPr txBox="1"/>
          <p:nvPr/>
        </p:nvSpPr>
        <p:spPr>
          <a:xfrm>
            <a:off x="4143372" y="285749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85" name="TextBox 84"/>
          <p:cNvSpPr txBox="1"/>
          <p:nvPr/>
        </p:nvSpPr>
        <p:spPr>
          <a:xfrm>
            <a:off x="4857752" y="485776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86" name="TextBox 85"/>
          <p:cNvSpPr txBox="1"/>
          <p:nvPr/>
        </p:nvSpPr>
        <p:spPr>
          <a:xfrm>
            <a:off x="6572264" y="485776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5715008" y="250030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88" name="TextBox 87"/>
          <p:cNvSpPr txBox="1"/>
          <p:nvPr/>
        </p:nvSpPr>
        <p:spPr>
          <a:xfrm>
            <a:off x="7143768" y="292893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9</a:t>
            </a:r>
            <a:endParaRPr lang="ru-RU" dirty="0"/>
          </a:p>
        </p:txBody>
      </p:sp>
      <p:cxnSp>
        <p:nvCxnSpPr>
          <p:cNvPr id="90" name="Прямая соединительная линия 89"/>
          <p:cNvCxnSpPr>
            <a:stCxn id="46" idx="7"/>
            <a:endCxn id="48" idx="3"/>
          </p:cNvCxnSpPr>
          <p:nvPr/>
        </p:nvCxnSpPr>
        <p:spPr>
          <a:xfrm rot="5400000" flipH="1" flipV="1">
            <a:off x="3372349" y="2300787"/>
            <a:ext cx="970542" cy="756228"/>
          </a:xfrm>
          <a:prstGeom prst="line">
            <a:avLst/>
          </a:prstGeom>
          <a:ln w="349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>
            <a:stCxn id="47" idx="0"/>
            <a:endCxn id="49" idx="4"/>
          </p:cNvCxnSpPr>
          <p:nvPr/>
        </p:nvCxnSpPr>
        <p:spPr>
          <a:xfrm rot="5400000" flipH="1" flipV="1">
            <a:off x="4036215" y="3536157"/>
            <a:ext cx="1143008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>
            <a:stCxn id="48" idx="6"/>
            <a:endCxn id="51" idx="1"/>
          </p:cNvCxnSpPr>
          <p:nvPr/>
        </p:nvCxnSpPr>
        <p:spPr>
          <a:xfrm>
            <a:off x="4357686" y="2143116"/>
            <a:ext cx="2235502" cy="3781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5214942" y="1928802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97" name="TextBox 96"/>
          <p:cNvSpPr txBox="1"/>
          <p:nvPr/>
        </p:nvSpPr>
        <p:spPr>
          <a:xfrm>
            <a:off x="4357686" y="364331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cxnSp>
        <p:nvCxnSpPr>
          <p:cNvPr id="39" name="Прямая соединительная линия 38"/>
          <p:cNvCxnSpPr>
            <a:stCxn id="48" idx="5"/>
            <a:endCxn id="49" idx="1"/>
          </p:cNvCxnSpPr>
          <p:nvPr/>
        </p:nvCxnSpPr>
        <p:spPr>
          <a:xfrm rot="16200000" flipH="1">
            <a:off x="4122448" y="2407944"/>
            <a:ext cx="970542" cy="541914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49" idx="4"/>
            <a:endCxn id="47" idx="0"/>
          </p:cNvCxnSpPr>
          <p:nvPr/>
        </p:nvCxnSpPr>
        <p:spPr>
          <a:xfrm rot="5400000">
            <a:off x="4036215" y="3536157"/>
            <a:ext cx="1143008" cy="642942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stCxn id="47" idx="5"/>
            <a:endCxn id="50" idx="0"/>
          </p:cNvCxnSpPr>
          <p:nvPr/>
        </p:nvCxnSpPr>
        <p:spPr>
          <a:xfrm rot="16200000" flipH="1">
            <a:off x="4801109" y="4086737"/>
            <a:ext cx="520990" cy="1449684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48" idx="6"/>
            <a:endCxn id="51" idx="1"/>
          </p:cNvCxnSpPr>
          <p:nvPr/>
        </p:nvCxnSpPr>
        <p:spPr>
          <a:xfrm>
            <a:off x="4357686" y="2143116"/>
            <a:ext cx="2235502" cy="378114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</a:t>
            </a:r>
            <a:endParaRPr lang="ru-RU" dirty="0"/>
          </a:p>
        </p:txBody>
      </p:sp>
      <p:sp>
        <p:nvSpPr>
          <p:cNvPr id="46" name="Овал 45"/>
          <p:cNvSpPr/>
          <p:nvPr/>
        </p:nvSpPr>
        <p:spPr>
          <a:xfrm>
            <a:off x="3357554" y="314324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4214810" y="442913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4214810" y="207167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4857752" y="314324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5715008" y="507207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6572264" y="250030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7572396" y="407194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4" name="Прямая соединительная линия 53"/>
          <p:cNvCxnSpPr>
            <a:stCxn id="46" idx="7"/>
            <a:endCxn id="48" idx="3"/>
          </p:cNvCxnSpPr>
          <p:nvPr/>
        </p:nvCxnSpPr>
        <p:spPr>
          <a:xfrm rot="5400000" flipH="1" flipV="1">
            <a:off x="3372349" y="2300787"/>
            <a:ext cx="970542" cy="756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46" idx="6"/>
            <a:endCxn id="49" idx="3"/>
          </p:cNvCxnSpPr>
          <p:nvPr/>
        </p:nvCxnSpPr>
        <p:spPr>
          <a:xfrm>
            <a:off x="3500430" y="3214686"/>
            <a:ext cx="1378246" cy="50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stCxn id="46" idx="5"/>
            <a:endCxn id="47" idx="0"/>
          </p:cNvCxnSpPr>
          <p:nvPr/>
        </p:nvCxnSpPr>
        <p:spPr>
          <a:xfrm rot="16200000" flipH="1">
            <a:off x="3300911" y="3443795"/>
            <a:ext cx="1163932" cy="806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>
            <a:stCxn id="49" idx="6"/>
            <a:endCxn id="51" idx="2"/>
          </p:cNvCxnSpPr>
          <p:nvPr/>
        </p:nvCxnSpPr>
        <p:spPr>
          <a:xfrm flipV="1">
            <a:off x="5000628" y="2571744"/>
            <a:ext cx="1571636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stCxn id="50" idx="6"/>
            <a:endCxn id="52" idx="2"/>
          </p:cNvCxnSpPr>
          <p:nvPr/>
        </p:nvCxnSpPr>
        <p:spPr>
          <a:xfrm flipV="1">
            <a:off x="5857884" y="4143380"/>
            <a:ext cx="1714512" cy="100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>
            <a:stCxn id="49" idx="5"/>
            <a:endCxn id="52" idx="0"/>
          </p:cNvCxnSpPr>
          <p:nvPr/>
        </p:nvCxnSpPr>
        <p:spPr>
          <a:xfrm rot="16200000" flipH="1">
            <a:off x="5908398" y="2336506"/>
            <a:ext cx="806742" cy="2664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stCxn id="51" idx="5"/>
            <a:endCxn id="52" idx="6"/>
          </p:cNvCxnSpPr>
          <p:nvPr/>
        </p:nvCxnSpPr>
        <p:spPr>
          <a:xfrm rot="16200000" flipH="1">
            <a:off x="6444183" y="2872291"/>
            <a:ext cx="1521122" cy="1021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>
            <a:stCxn id="47" idx="6"/>
            <a:endCxn id="52" idx="2"/>
          </p:cNvCxnSpPr>
          <p:nvPr/>
        </p:nvCxnSpPr>
        <p:spPr>
          <a:xfrm flipV="1">
            <a:off x="4357686" y="4143380"/>
            <a:ext cx="3214710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>
            <a:stCxn id="47" idx="5"/>
            <a:endCxn id="50" idx="0"/>
          </p:cNvCxnSpPr>
          <p:nvPr/>
        </p:nvCxnSpPr>
        <p:spPr>
          <a:xfrm rot="16200000" flipH="1">
            <a:off x="4801109" y="4086737"/>
            <a:ext cx="520990" cy="14496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>
            <a:stCxn id="48" idx="5"/>
            <a:endCxn id="49" idx="1"/>
          </p:cNvCxnSpPr>
          <p:nvPr/>
        </p:nvCxnSpPr>
        <p:spPr>
          <a:xfrm rot="16200000" flipH="1">
            <a:off x="4122448" y="2407944"/>
            <a:ext cx="970542" cy="541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500430" y="257174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80" name="TextBox 79"/>
          <p:cNvSpPr txBox="1"/>
          <p:nvPr/>
        </p:nvSpPr>
        <p:spPr>
          <a:xfrm>
            <a:off x="3714744" y="4071942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81" name="TextBox 80"/>
          <p:cNvSpPr txBox="1"/>
          <p:nvPr/>
        </p:nvSpPr>
        <p:spPr>
          <a:xfrm>
            <a:off x="5643570" y="400050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11</a:t>
            </a:r>
            <a:endParaRPr lang="ru-RU" dirty="0"/>
          </a:p>
        </p:txBody>
      </p:sp>
      <p:sp>
        <p:nvSpPr>
          <p:cNvPr id="82" name="TextBox 81"/>
          <p:cNvSpPr txBox="1"/>
          <p:nvPr/>
        </p:nvSpPr>
        <p:spPr>
          <a:xfrm>
            <a:off x="6143636" y="3357562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83" name="TextBox 82"/>
          <p:cNvSpPr txBox="1"/>
          <p:nvPr/>
        </p:nvSpPr>
        <p:spPr>
          <a:xfrm>
            <a:off x="4643438" y="250030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84" name="TextBox 83"/>
          <p:cNvSpPr txBox="1"/>
          <p:nvPr/>
        </p:nvSpPr>
        <p:spPr>
          <a:xfrm>
            <a:off x="4143372" y="285749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85" name="TextBox 84"/>
          <p:cNvSpPr txBox="1"/>
          <p:nvPr/>
        </p:nvSpPr>
        <p:spPr>
          <a:xfrm>
            <a:off x="4857752" y="485776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86" name="TextBox 85"/>
          <p:cNvSpPr txBox="1"/>
          <p:nvPr/>
        </p:nvSpPr>
        <p:spPr>
          <a:xfrm>
            <a:off x="6572264" y="485776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5715008" y="250030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88" name="TextBox 87"/>
          <p:cNvSpPr txBox="1"/>
          <p:nvPr/>
        </p:nvSpPr>
        <p:spPr>
          <a:xfrm>
            <a:off x="7143768" y="292893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9</a:t>
            </a:r>
            <a:endParaRPr lang="ru-RU" dirty="0"/>
          </a:p>
        </p:txBody>
      </p:sp>
      <p:cxnSp>
        <p:nvCxnSpPr>
          <p:cNvPr id="90" name="Прямая соединительная линия 89"/>
          <p:cNvCxnSpPr>
            <a:stCxn id="46" idx="7"/>
            <a:endCxn id="48" idx="3"/>
          </p:cNvCxnSpPr>
          <p:nvPr/>
        </p:nvCxnSpPr>
        <p:spPr>
          <a:xfrm rot="5400000" flipH="1" flipV="1">
            <a:off x="3372349" y="2300787"/>
            <a:ext cx="970542" cy="756228"/>
          </a:xfrm>
          <a:prstGeom prst="line">
            <a:avLst/>
          </a:prstGeom>
          <a:ln w="349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>
            <a:stCxn id="47" idx="0"/>
            <a:endCxn id="49" idx="4"/>
          </p:cNvCxnSpPr>
          <p:nvPr/>
        </p:nvCxnSpPr>
        <p:spPr>
          <a:xfrm rot="5400000" flipH="1" flipV="1">
            <a:off x="4036215" y="3536157"/>
            <a:ext cx="1143008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>
            <a:stCxn id="48" idx="6"/>
            <a:endCxn id="51" idx="1"/>
          </p:cNvCxnSpPr>
          <p:nvPr/>
        </p:nvCxnSpPr>
        <p:spPr>
          <a:xfrm>
            <a:off x="4357686" y="2143116"/>
            <a:ext cx="2235502" cy="3781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5214942" y="1928802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97" name="TextBox 96"/>
          <p:cNvSpPr txBox="1"/>
          <p:nvPr/>
        </p:nvSpPr>
        <p:spPr>
          <a:xfrm>
            <a:off x="4357686" y="364331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cxnSp>
        <p:nvCxnSpPr>
          <p:cNvPr id="39" name="Прямая соединительная линия 38"/>
          <p:cNvCxnSpPr>
            <a:stCxn id="48" idx="5"/>
            <a:endCxn id="49" idx="1"/>
          </p:cNvCxnSpPr>
          <p:nvPr/>
        </p:nvCxnSpPr>
        <p:spPr>
          <a:xfrm rot="16200000" flipH="1">
            <a:off x="4122448" y="2407944"/>
            <a:ext cx="970542" cy="541914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49" idx="4"/>
            <a:endCxn id="47" idx="0"/>
          </p:cNvCxnSpPr>
          <p:nvPr/>
        </p:nvCxnSpPr>
        <p:spPr>
          <a:xfrm rot="5400000">
            <a:off x="4036215" y="3536157"/>
            <a:ext cx="1143008" cy="642942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stCxn id="47" idx="5"/>
            <a:endCxn id="50" idx="0"/>
          </p:cNvCxnSpPr>
          <p:nvPr/>
        </p:nvCxnSpPr>
        <p:spPr>
          <a:xfrm rot="16200000" flipH="1">
            <a:off x="4801109" y="4086737"/>
            <a:ext cx="520990" cy="1449684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48" idx="6"/>
            <a:endCxn id="51" idx="1"/>
          </p:cNvCxnSpPr>
          <p:nvPr/>
        </p:nvCxnSpPr>
        <p:spPr>
          <a:xfrm>
            <a:off x="4357686" y="2143116"/>
            <a:ext cx="2235502" cy="378114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50" idx="6"/>
            <a:endCxn id="52" idx="2"/>
          </p:cNvCxnSpPr>
          <p:nvPr/>
        </p:nvCxnSpPr>
        <p:spPr>
          <a:xfrm flipV="1">
            <a:off x="5857884" y="4143380"/>
            <a:ext cx="1714512" cy="1000132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</a:t>
            </a:r>
            <a:endParaRPr lang="ru-RU" dirty="0"/>
          </a:p>
        </p:txBody>
      </p:sp>
      <p:sp>
        <p:nvSpPr>
          <p:cNvPr id="46" name="Овал 45"/>
          <p:cNvSpPr/>
          <p:nvPr/>
        </p:nvSpPr>
        <p:spPr>
          <a:xfrm>
            <a:off x="3357554" y="314324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4214810" y="442913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4214810" y="207167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4857752" y="314324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5715008" y="507207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6572264" y="250030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7572396" y="407194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4" name="Прямая соединительная линия 53"/>
          <p:cNvCxnSpPr>
            <a:stCxn id="46" idx="7"/>
            <a:endCxn id="48" idx="3"/>
          </p:cNvCxnSpPr>
          <p:nvPr/>
        </p:nvCxnSpPr>
        <p:spPr>
          <a:xfrm rot="5400000" flipH="1" flipV="1">
            <a:off x="3372349" y="2300787"/>
            <a:ext cx="970542" cy="756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46" idx="6"/>
            <a:endCxn id="49" idx="3"/>
          </p:cNvCxnSpPr>
          <p:nvPr/>
        </p:nvCxnSpPr>
        <p:spPr>
          <a:xfrm>
            <a:off x="3500430" y="3214686"/>
            <a:ext cx="1378246" cy="50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stCxn id="46" idx="5"/>
            <a:endCxn id="47" idx="0"/>
          </p:cNvCxnSpPr>
          <p:nvPr/>
        </p:nvCxnSpPr>
        <p:spPr>
          <a:xfrm rot="16200000" flipH="1">
            <a:off x="3300911" y="3443795"/>
            <a:ext cx="1163932" cy="806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>
            <a:stCxn id="49" idx="6"/>
            <a:endCxn id="51" idx="2"/>
          </p:cNvCxnSpPr>
          <p:nvPr/>
        </p:nvCxnSpPr>
        <p:spPr>
          <a:xfrm flipV="1">
            <a:off x="5000628" y="2571744"/>
            <a:ext cx="1571636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stCxn id="50" idx="6"/>
            <a:endCxn id="52" idx="2"/>
          </p:cNvCxnSpPr>
          <p:nvPr/>
        </p:nvCxnSpPr>
        <p:spPr>
          <a:xfrm flipV="1">
            <a:off x="5857884" y="4143380"/>
            <a:ext cx="1714512" cy="100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>
            <a:stCxn id="49" idx="5"/>
            <a:endCxn id="52" idx="0"/>
          </p:cNvCxnSpPr>
          <p:nvPr/>
        </p:nvCxnSpPr>
        <p:spPr>
          <a:xfrm rot="16200000" flipH="1">
            <a:off x="5908398" y="2336506"/>
            <a:ext cx="806742" cy="2664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stCxn id="51" idx="5"/>
            <a:endCxn id="52" idx="6"/>
          </p:cNvCxnSpPr>
          <p:nvPr/>
        </p:nvCxnSpPr>
        <p:spPr>
          <a:xfrm rot="16200000" flipH="1">
            <a:off x="6444183" y="2872291"/>
            <a:ext cx="1521122" cy="1021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>
            <a:stCxn id="47" idx="6"/>
            <a:endCxn id="52" idx="2"/>
          </p:cNvCxnSpPr>
          <p:nvPr/>
        </p:nvCxnSpPr>
        <p:spPr>
          <a:xfrm flipV="1">
            <a:off x="4357686" y="4143380"/>
            <a:ext cx="3214710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>
            <a:stCxn id="47" idx="5"/>
            <a:endCxn id="50" idx="0"/>
          </p:cNvCxnSpPr>
          <p:nvPr/>
        </p:nvCxnSpPr>
        <p:spPr>
          <a:xfrm rot="16200000" flipH="1">
            <a:off x="4801109" y="4086737"/>
            <a:ext cx="520990" cy="14496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>
            <a:stCxn id="48" idx="5"/>
            <a:endCxn id="49" idx="1"/>
          </p:cNvCxnSpPr>
          <p:nvPr/>
        </p:nvCxnSpPr>
        <p:spPr>
          <a:xfrm rot="16200000" flipH="1">
            <a:off x="4122448" y="2407944"/>
            <a:ext cx="970542" cy="541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500430" y="257174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80" name="TextBox 79"/>
          <p:cNvSpPr txBox="1"/>
          <p:nvPr/>
        </p:nvSpPr>
        <p:spPr>
          <a:xfrm>
            <a:off x="3714744" y="4071942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81" name="TextBox 80"/>
          <p:cNvSpPr txBox="1"/>
          <p:nvPr/>
        </p:nvSpPr>
        <p:spPr>
          <a:xfrm>
            <a:off x="5643570" y="400050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11</a:t>
            </a:r>
            <a:endParaRPr lang="ru-RU" dirty="0"/>
          </a:p>
        </p:txBody>
      </p:sp>
      <p:sp>
        <p:nvSpPr>
          <p:cNvPr id="82" name="TextBox 81"/>
          <p:cNvSpPr txBox="1"/>
          <p:nvPr/>
        </p:nvSpPr>
        <p:spPr>
          <a:xfrm>
            <a:off x="6143636" y="3357562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83" name="TextBox 82"/>
          <p:cNvSpPr txBox="1"/>
          <p:nvPr/>
        </p:nvSpPr>
        <p:spPr>
          <a:xfrm>
            <a:off x="4643438" y="250030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84" name="TextBox 83"/>
          <p:cNvSpPr txBox="1"/>
          <p:nvPr/>
        </p:nvSpPr>
        <p:spPr>
          <a:xfrm>
            <a:off x="4143372" y="285749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85" name="TextBox 84"/>
          <p:cNvSpPr txBox="1"/>
          <p:nvPr/>
        </p:nvSpPr>
        <p:spPr>
          <a:xfrm>
            <a:off x="4857752" y="485776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86" name="TextBox 85"/>
          <p:cNvSpPr txBox="1"/>
          <p:nvPr/>
        </p:nvSpPr>
        <p:spPr>
          <a:xfrm>
            <a:off x="6572264" y="485776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5715008" y="250030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88" name="TextBox 87"/>
          <p:cNvSpPr txBox="1"/>
          <p:nvPr/>
        </p:nvSpPr>
        <p:spPr>
          <a:xfrm>
            <a:off x="7143768" y="292893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9</a:t>
            </a:r>
            <a:endParaRPr lang="ru-RU" dirty="0"/>
          </a:p>
        </p:txBody>
      </p:sp>
      <p:cxnSp>
        <p:nvCxnSpPr>
          <p:cNvPr id="90" name="Прямая соединительная линия 89"/>
          <p:cNvCxnSpPr>
            <a:stCxn id="46" idx="7"/>
            <a:endCxn id="48" idx="3"/>
          </p:cNvCxnSpPr>
          <p:nvPr/>
        </p:nvCxnSpPr>
        <p:spPr>
          <a:xfrm rot="5400000" flipH="1" flipV="1">
            <a:off x="3372349" y="2300787"/>
            <a:ext cx="970542" cy="756228"/>
          </a:xfrm>
          <a:prstGeom prst="line">
            <a:avLst/>
          </a:prstGeom>
          <a:ln w="349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>
            <a:stCxn id="47" idx="0"/>
            <a:endCxn id="49" idx="4"/>
          </p:cNvCxnSpPr>
          <p:nvPr/>
        </p:nvCxnSpPr>
        <p:spPr>
          <a:xfrm rot="5400000" flipH="1" flipV="1">
            <a:off x="4036215" y="3536157"/>
            <a:ext cx="1143008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>
            <a:stCxn id="48" idx="6"/>
            <a:endCxn id="51" idx="1"/>
          </p:cNvCxnSpPr>
          <p:nvPr/>
        </p:nvCxnSpPr>
        <p:spPr>
          <a:xfrm>
            <a:off x="4357686" y="2143116"/>
            <a:ext cx="2235502" cy="3781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5214942" y="1928802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97" name="TextBox 96"/>
          <p:cNvSpPr txBox="1"/>
          <p:nvPr/>
        </p:nvSpPr>
        <p:spPr>
          <a:xfrm>
            <a:off x="4357686" y="364331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cxnSp>
        <p:nvCxnSpPr>
          <p:cNvPr id="39" name="Прямая соединительная линия 38"/>
          <p:cNvCxnSpPr>
            <a:stCxn id="48" idx="5"/>
            <a:endCxn id="49" idx="1"/>
          </p:cNvCxnSpPr>
          <p:nvPr/>
        </p:nvCxnSpPr>
        <p:spPr>
          <a:xfrm rot="16200000" flipH="1">
            <a:off x="4122448" y="2407944"/>
            <a:ext cx="970542" cy="541914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49" idx="4"/>
            <a:endCxn id="47" idx="0"/>
          </p:cNvCxnSpPr>
          <p:nvPr/>
        </p:nvCxnSpPr>
        <p:spPr>
          <a:xfrm rot="5400000">
            <a:off x="4036215" y="3536157"/>
            <a:ext cx="1143008" cy="642942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stCxn id="47" idx="5"/>
            <a:endCxn id="50" idx="0"/>
          </p:cNvCxnSpPr>
          <p:nvPr/>
        </p:nvCxnSpPr>
        <p:spPr>
          <a:xfrm rot="16200000" flipH="1">
            <a:off x="4801109" y="4086737"/>
            <a:ext cx="520990" cy="1449684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48" idx="6"/>
            <a:endCxn id="51" idx="1"/>
          </p:cNvCxnSpPr>
          <p:nvPr/>
        </p:nvCxnSpPr>
        <p:spPr>
          <a:xfrm>
            <a:off x="4357686" y="2143116"/>
            <a:ext cx="2235502" cy="378114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50" idx="6"/>
            <a:endCxn id="52" idx="2"/>
          </p:cNvCxnSpPr>
          <p:nvPr/>
        </p:nvCxnSpPr>
        <p:spPr>
          <a:xfrm flipV="1">
            <a:off x="5857884" y="4143380"/>
            <a:ext cx="1714512" cy="1000132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Содержимое 1"/>
          <p:cNvSpPr>
            <a:spLocks noGrp="1"/>
          </p:cNvSpPr>
          <p:nvPr>
            <p:ph idx="1"/>
          </p:nvPr>
        </p:nvSpPr>
        <p:spPr>
          <a:xfrm>
            <a:off x="0" y="1481328"/>
            <a:ext cx="3143240" cy="4662316"/>
          </a:xfrm>
        </p:spPr>
        <p:txBody>
          <a:bodyPr/>
          <a:lstStyle/>
          <a:p>
            <a:pPr indent="0">
              <a:buNone/>
            </a:pPr>
            <a:r>
              <a:rPr lang="ru-RU" dirty="0" smtClean="0"/>
              <a:t>Построено минимальное </a:t>
            </a:r>
            <a:r>
              <a:rPr lang="ru-RU" dirty="0" err="1" smtClean="0"/>
              <a:t>остовное</a:t>
            </a:r>
            <a:r>
              <a:rPr lang="ru-RU" dirty="0" smtClean="0"/>
              <a:t> дерево. Его вес 27</a:t>
            </a:r>
            <a:endParaRPr lang="ru-RU" dirty="0"/>
          </a:p>
        </p:txBody>
      </p:sp>
      <p:sp>
        <p:nvSpPr>
          <p:cNvPr id="44" name="Управляющая кнопка: домой 43">
            <a:hlinkClick r:id="rId2" action="ppaction://hlinksldjump" highlightClick="1"/>
          </p:cNvPr>
          <p:cNvSpPr/>
          <p:nvPr/>
        </p:nvSpPr>
        <p:spPr>
          <a:xfrm>
            <a:off x="8501090" y="6215082"/>
            <a:ext cx="642910" cy="642918"/>
          </a:xfrm>
          <a:prstGeom prst="actionButtonHom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3614734" cy="5376672"/>
          </a:xfrm>
        </p:spPr>
        <p:txBody>
          <a:bodyPr>
            <a:noAutofit/>
          </a:bodyPr>
          <a:lstStyle/>
          <a:p>
            <a:r>
              <a:rPr lang="ru-RU" sz="2000" dirty="0" smtClean="0"/>
              <a:t>Между населёнными пунктами А, В, С, D, Е, F построены дороги, протяжённость которых (в километрах) приведена в таблице.</a:t>
            </a:r>
          </a:p>
          <a:p>
            <a:r>
              <a:rPr lang="ru-RU" sz="2000" dirty="0" smtClean="0"/>
              <a:t>Определите длину кратчайшего пути между пунктами А и D. Передвигаться можно только по дорогам, протяжённость которых указана в таблице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1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143372" y="1500174"/>
          <a:ext cx="3929090" cy="4542790"/>
        </p:xfrm>
        <a:graphic>
          <a:graphicData uri="http://schemas.openxmlformats.org/drawingml/2006/table">
            <a:tbl>
              <a:tblPr/>
              <a:tblGrid>
                <a:gridCol w="527959"/>
                <a:gridCol w="540737"/>
                <a:gridCol w="572348"/>
                <a:gridCol w="571675"/>
                <a:gridCol w="527959"/>
                <a:gridCol w="616064"/>
                <a:gridCol w="572348"/>
              </a:tblGrid>
              <a:tr h="41910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B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C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D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E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F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B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C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D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E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F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500174"/>
          <a:ext cx="3929090" cy="4542790"/>
        </p:xfrm>
        <a:graphic>
          <a:graphicData uri="http://schemas.openxmlformats.org/drawingml/2006/table">
            <a:tbl>
              <a:tblPr/>
              <a:tblGrid>
                <a:gridCol w="527959"/>
                <a:gridCol w="540737"/>
                <a:gridCol w="572348"/>
                <a:gridCol w="571675"/>
                <a:gridCol w="527959"/>
                <a:gridCol w="616064"/>
                <a:gridCol w="572348"/>
              </a:tblGrid>
              <a:tr h="41910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B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C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D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E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F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B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C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D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E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F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43438" y="1500174"/>
          <a:ext cx="3929090" cy="4542790"/>
        </p:xfrm>
        <a:graphic>
          <a:graphicData uri="http://schemas.openxmlformats.org/drawingml/2006/table">
            <a:tbl>
              <a:tblPr/>
              <a:tblGrid>
                <a:gridCol w="527959"/>
                <a:gridCol w="540737"/>
                <a:gridCol w="572348"/>
                <a:gridCol w="571675"/>
                <a:gridCol w="527959"/>
                <a:gridCol w="616064"/>
                <a:gridCol w="572348"/>
              </a:tblGrid>
              <a:tr h="41910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B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C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D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E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F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500174"/>
          <a:ext cx="3929090" cy="4542790"/>
        </p:xfrm>
        <a:graphic>
          <a:graphicData uri="http://schemas.openxmlformats.org/drawingml/2006/table">
            <a:tbl>
              <a:tblPr/>
              <a:tblGrid>
                <a:gridCol w="527959"/>
                <a:gridCol w="540737"/>
                <a:gridCol w="572348"/>
                <a:gridCol w="571675"/>
                <a:gridCol w="527959"/>
                <a:gridCol w="616064"/>
                <a:gridCol w="572348"/>
              </a:tblGrid>
              <a:tr h="41910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B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C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D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E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F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B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C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D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E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F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43438" y="1500174"/>
          <a:ext cx="3929090" cy="4542790"/>
        </p:xfrm>
        <a:graphic>
          <a:graphicData uri="http://schemas.openxmlformats.org/drawingml/2006/table">
            <a:tbl>
              <a:tblPr/>
              <a:tblGrid>
                <a:gridCol w="527959"/>
                <a:gridCol w="540737"/>
                <a:gridCol w="572348"/>
                <a:gridCol w="571675"/>
                <a:gridCol w="527959"/>
                <a:gridCol w="616064"/>
                <a:gridCol w="572348"/>
              </a:tblGrid>
              <a:tr h="41910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B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C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D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E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F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С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500174"/>
          <a:ext cx="3929090" cy="4542790"/>
        </p:xfrm>
        <a:graphic>
          <a:graphicData uri="http://schemas.openxmlformats.org/drawingml/2006/table">
            <a:tbl>
              <a:tblPr/>
              <a:tblGrid>
                <a:gridCol w="527959"/>
                <a:gridCol w="540737"/>
                <a:gridCol w="572348"/>
                <a:gridCol w="571675"/>
                <a:gridCol w="527959"/>
                <a:gridCol w="616064"/>
                <a:gridCol w="572348"/>
              </a:tblGrid>
              <a:tr h="41910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B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C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D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E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F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B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C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D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E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F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43438" y="1500174"/>
          <a:ext cx="3929090" cy="4542790"/>
        </p:xfrm>
        <a:graphic>
          <a:graphicData uri="http://schemas.openxmlformats.org/drawingml/2006/table">
            <a:tbl>
              <a:tblPr/>
              <a:tblGrid>
                <a:gridCol w="527959"/>
                <a:gridCol w="540737"/>
                <a:gridCol w="572348"/>
                <a:gridCol w="571675"/>
                <a:gridCol w="527959"/>
                <a:gridCol w="616064"/>
                <a:gridCol w="572348"/>
              </a:tblGrid>
              <a:tr h="41910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B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C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D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E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F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С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357554" y="1357298"/>
            <a:ext cx="5500726" cy="4876630"/>
          </a:xfrm>
        </p:spPr>
        <p:txBody>
          <a:bodyPr>
            <a:noAutofit/>
          </a:bodyPr>
          <a:lstStyle/>
          <a:p>
            <a:pPr indent="360000" algn="just">
              <a:lnSpc>
                <a:spcPct val="150000"/>
              </a:lnSpc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Каждой вершине сопоставляется метка – минимальное известное расстояние от этой вершины до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360000" algn="just">
              <a:lnSpc>
                <a:spcPct val="150000"/>
              </a:lnSpc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каждом шаге «посещается» одна вершина и метки обновляются.</a:t>
            </a:r>
          </a:p>
          <a:p>
            <a:pPr indent="360000" algn="just">
              <a:lnSpc>
                <a:spcPct val="150000"/>
              </a:lnSpc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Работа алгоритма завершается, когда все вершины посещены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Алгоритм </a:t>
            </a:r>
            <a:r>
              <a:rPr lang="ru-RU" dirty="0" err="1" smtClean="0"/>
              <a:t>Дейкстры</a:t>
            </a:r>
            <a:r>
              <a:rPr lang="ru-RU" dirty="0" smtClean="0"/>
              <a:t> (1959)</a:t>
            </a:r>
            <a:endParaRPr lang="ru-RU" dirty="0"/>
          </a:p>
        </p:txBody>
      </p:sp>
      <p:sp>
        <p:nvSpPr>
          <p:cNvPr id="1026" name="AutoShape 2" descr="https://www.rochester.edu/newscenter/wp-content/uploads/2016/03/Michael_Scott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357290" y="5715016"/>
            <a:ext cx="1627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Edsger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Dijkstra</a:t>
            </a:r>
            <a:endParaRPr lang="ru-RU" dirty="0"/>
          </a:p>
        </p:txBody>
      </p:sp>
      <p:pic>
        <p:nvPicPr>
          <p:cNvPr id="7" name="Рисунок 6" descr="C:\Users\экзамен\Downloads\301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857364"/>
            <a:ext cx="2428892" cy="35004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500174"/>
          <a:ext cx="3929090" cy="4542790"/>
        </p:xfrm>
        <a:graphic>
          <a:graphicData uri="http://schemas.openxmlformats.org/drawingml/2006/table">
            <a:tbl>
              <a:tblPr/>
              <a:tblGrid>
                <a:gridCol w="527959"/>
                <a:gridCol w="540737"/>
                <a:gridCol w="572348"/>
                <a:gridCol w="571675"/>
                <a:gridCol w="527959"/>
                <a:gridCol w="616064"/>
                <a:gridCol w="572348"/>
              </a:tblGrid>
              <a:tr h="41910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B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C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D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E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F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B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C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D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E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F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43438" y="1500174"/>
          <a:ext cx="3929090" cy="4542790"/>
        </p:xfrm>
        <a:graphic>
          <a:graphicData uri="http://schemas.openxmlformats.org/drawingml/2006/table">
            <a:tbl>
              <a:tblPr/>
              <a:tblGrid>
                <a:gridCol w="527959"/>
                <a:gridCol w="540737"/>
                <a:gridCol w="572348"/>
                <a:gridCol w="571675"/>
                <a:gridCol w="527959"/>
                <a:gridCol w="616064"/>
                <a:gridCol w="572348"/>
              </a:tblGrid>
              <a:tr h="41910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B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C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D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E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F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С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500174"/>
          <a:ext cx="3929090" cy="4542790"/>
        </p:xfrm>
        <a:graphic>
          <a:graphicData uri="http://schemas.openxmlformats.org/drawingml/2006/table">
            <a:tbl>
              <a:tblPr/>
              <a:tblGrid>
                <a:gridCol w="527959"/>
                <a:gridCol w="540737"/>
                <a:gridCol w="572348"/>
                <a:gridCol w="571675"/>
                <a:gridCol w="527959"/>
                <a:gridCol w="616064"/>
                <a:gridCol w="572348"/>
              </a:tblGrid>
              <a:tr h="41910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B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C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D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E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F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B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C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D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E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F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43438" y="1500174"/>
          <a:ext cx="3929090" cy="4542790"/>
        </p:xfrm>
        <a:graphic>
          <a:graphicData uri="http://schemas.openxmlformats.org/drawingml/2006/table">
            <a:tbl>
              <a:tblPr/>
              <a:tblGrid>
                <a:gridCol w="527959"/>
                <a:gridCol w="540737"/>
                <a:gridCol w="572348"/>
                <a:gridCol w="571675"/>
                <a:gridCol w="527959"/>
                <a:gridCol w="616064"/>
                <a:gridCol w="572348"/>
              </a:tblGrid>
              <a:tr h="41910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B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C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D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E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F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С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500174"/>
          <a:ext cx="3929090" cy="4542790"/>
        </p:xfrm>
        <a:graphic>
          <a:graphicData uri="http://schemas.openxmlformats.org/drawingml/2006/table">
            <a:tbl>
              <a:tblPr/>
              <a:tblGrid>
                <a:gridCol w="527959"/>
                <a:gridCol w="540737"/>
                <a:gridCol w="572348"/>
                <a:gridCol w="571675"/>
                <a:gridCol w="527959"/>
                <a:gridCol w="616064"/>
                <a:gridCol w="572348"/>
              </a:tblGrid>
              <a:tr h="41910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B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C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D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E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F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B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C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D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E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F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43438" y="1500174"/>
          <a:ext cx="3929090" cy="4542790"/>
        </p:xfrm>
        <a:graphic>
          <a:graphicData uri="http://schemas.openxmlformats.org/drawingml/2006/table">
            <a:tbl>
              <a:tblPr/>
              <a:tblGrid>
                <a:gridCol w="527959"/>
                <a:gridCol w="540737"/>
                <a:gridCol w="572348"/>
                <a:gridCol w="571675"/>
                <a:gridCol w="527959"/>
                <a:gridCol w="616064"/>
                <a:gridCol w="572348"/>
              </a:tblGrid>
              <a:tr h="41910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B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C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D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E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F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02335"/>
                          </a:solidFill>
                          <a:latin typeface="Sitk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С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893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755" marR="198755" marT="149225" marB="1492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8501090" y="6215082"/>
            <a:ext cx="642910" cy="642918"/>
          </a:xfrm>
          <a:prstGeom prst="actionButtonHom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715008" y="6357958"/>
            <a:ext cx="1135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 8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71472" y="1214422"/>
            <a:ext cx="4043362" cy="5162381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ЖКХ планирует связать </a:t>
            </a:r>
            <a:r>
              <a:rPr lang="ru-RU" b="1" dirty="0" smtClean="0"/>
              <a:t>12</a:t>
            </a:r>
            <a:r>
              <a:rPr lang="ru-RU" dirty="0" smtClean="0"/>
              <a:t> домов микрорайона единой трубопроводной системой. Все возможные варианты прокладки труб с указанием требуемой длины показаны на рисунке. Для функционирования необходимо, чтобы к каждому дому была подведена по крайней мере одна труба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2</a:t>
            </a:r>
            <a:endParaRPr lang="ru-RU" dirty="0"/>
          </a:p>
        </p:txBody>
      </p:sp>
      <p:pic>
        <p:nvPicPr>
          <p:cNvPr id="4" name="Рисунок 3" descr="7.png (119 KB)"/>
          <p:cNvPicPr/>
          <p:nvPr/>
        </p:nvPicPr>
        <p:blipFill>
          <a:blip r:embed="rId2" cstate="print"/>
          <a:srcRect l="2639" r="11589" b="1754"/>
          <a:stretch>
            <a:fillRect/>
          </a:stretch>
        </p:blipFill>
        <p:spPr bwMode="auto">
          <a:xfrm>
            <a:off x="4500530" y="1142984"/>
            <a:ext cx="4643470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Управляющая кнопка: домой 4">
            <a:hlinkClick r:id="rId3" action="ppaction://hlinksldjump" highlightClick="1"/>
          </p:cNvPr>
          <p:cNvSpPr/>
          <p:nvPr/>
        </p:nvSpPr>
        <p:spPr>
          <a:xfrm>
            <a:off x="8501090" y="6215082"/>
            <a:ext cx="642910" cy="642918"/>
          </a:xfrm>
          <a:prstGeom prst="actionButtonHom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71472" y="1214422"/>
            <a:ext cx="3143272" cy="5162381"/>
          </a:xfrm>
        </p:spPr>
        <p:txBody>
          <a:bodyPr>
            <a:normAutofit/>
          </a:bodyPr>
          <a:lstStyle/>
          <a:p>
            <a:r>
              <a:rPr lang="ru-RU" dirty="0" smtClean="0"/>
              <a:t>Воспользуемся алгоритмом </a:t>
            </a:r>
            <a:r>
              <a:rPr lang="ru-RU" dirty="0" err="1" smtClean="0"/>
              <a:t>Крускала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pic>
        <p:nvPicPr>
          <p:cNvPr id="4" name="Рисунок 3" descr="7.png (119 KB)"/>
          <p:cNvPicPr/>
          <p:nvPr/>
        </p:nvPicPr>
        <p:blipFill>
          <a:blip r:embed="rId2" cstate="print"/>
          <a:srcRect l="2639" r="11589" b="1754"/>
          <a:stretch>
            <a:fillRect/>
          </a:stretch>
        </p:blipFill>
        <p:spPr bwMode="auto">
          <a:xfrm>
            <a:off x="3571868" y="1142984"/>
            <a:ext cx="5572132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Управляющая кнопка: домой 4">
            <a:hlinkClick r:id="rId3" action="ppaction://hlinksldjump" highlightClick="1"/>
          </p:cNvPr>
          <p:cNvSpPr/>
          <p:nvPr/>
        </p:nvSpPr>
        <p:spPr>
          <a:xfrm>
            <a:off x="8501090" y="6215082"/>
            <a:ext cx="642910" cy="642918"/>
          </a:xfrm>
          <a:prstGeom prst="actionButtonHom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16200000" flipH="1">
            <a:off x="4536281" y="3679033"/>
            <a:ext cx="1000132" cy="500066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 flipH="1" flipV="1">
            <a:off x="7036611" y="1750207"/>
            <a:ext cx="857256" cy="500066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6200000" flipH="1">
            <a:off x="7072330" y="4572008"/>
            <a:ext cx="785818" cy="500066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 flipH="1" flipV="1">
            <a:off x="4536281" y="2678901"/>
            <a:ext cx="1000132" cy="500066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6200000" flipH="1">
            <a:off x="6965173" y="2678901"/>
            <a:ext cx="1000132" cy="50006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6200000" flipH="1">
            <a:off x="3464711" y="3964785"/>
            <a:ext cx="1785950" cy="857256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7286644" y="3929066"/>
            <a:ext cx="1785950" cy="928694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357818" y="2428868"/>
            <a:ext cx="1928826" cy="1588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857752" y="5286388"/>
            <a:ext cx="2928958" cy="1588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7786710" y="3429000"/>
            <a:ext cx="857256" cy="1588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16200000" flipH="1">
            <a:off x="4643438" y="1857364"/>
            <a:ext cx="857256" cy="428628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715008" y="6357958"/>
            <a:ext cx="1281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 29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9"/>
            <a:ext cx="4043362" cy="423368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На рисунке – схема дорог, связывающих города А, Б, В, Г, Д, Е, Ж, З, И, К, Л, М, Н, О, П, Р, С. По каждой дороге можно двигаться только в одном направлении, указанном стрелкой. Чему равна длина самого протяженного маршрута из пункта А в пункт С?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3</a:t>
            </a:r>
            <a:endParaRPr lang="ru-RU" dirty="0"/>
          </a:p>
        </p:txBody>
      </p:sp>
      <p:pic>
        <p:nvPicPr>
          <p:cNvPr id="4" name="Рисунок 3" descr="5.png (51 KB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9" y="2000240"/>
            <a:ext cx="4500562" cy="3090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Управляющая кнопка: домой 4">
            <a:hlinkClick r:id="rId3" action="ppaction://hlinksldjump" highlightClick="1"/>
          </p:cNvPr>
          <p:cNvSpPr/>
          <p:nvPr/>
        </p:nvSpPr>
        <p:spPr>
          <a:xfrm>
            <a:off x="8501090" y="6215082"/>
            <a:ext cx="642910" cy="642918"/>
          </a:xfrm>
          <a:prstGeom prst="actionButtonHom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4114800" cy="4448001"/>
          </a:xfrm>
        </p:spPr>
        <p:txBody>
          <a:bodyPr>
            <a:normAutofit/>
          </a:bodyPr>
          <a:lstStyle/>
          <a:p>
            <a:r>
              <a:rPr lang="ru-RU" dirty="0" smtClean="0"/>
              <a:t>Воспользуемся алгоритмом </a:t>
            </a:r>
            <a:r>
              <a:rPr lang="ru-RU" dirty="0" err="1" smtClean="0"/>
              <a:t>Дейкстры</a:t>
            </a:r>
            <a:r>
              <a:rPr lang="ru-RU" dirty="0" smtClean="0"/>
              <a:t>. Только находить будем максимальную длину пути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pic>
        <p:nvPicPr>
          <p:cNvPr id="4" name="Рисунок 3" descr="5.png (51 KB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9" y="2000240"/>
            <a:ext cx="4500562" cy="3090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pic>
        <p:nvPicPr>
          <p:cNvPr id="4" name="Рисунок 3" descr="5.png (51 KB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857364"/>
            <a:ext cx="6429420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500430" y="185736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1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71802" y="528638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1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868" y="271462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2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86116" y="414338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2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71934" y="364331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3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29124" y="278605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4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29124" y="464344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4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57752" y="321468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5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15074" y="207167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6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43636" y="542926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6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57884" y="421481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7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43636" y="271462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7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72264" y="364331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8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215206" y="285749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9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143768" y="471488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9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43834" y="3571876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10</a:t>
            </a:r>
            <a:endParaRPr lang="ru-RU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pic>
        <p:nvPicPr>
          <p:cNvPr id="4" name="Рисунок 3" descr="5.png (51 KB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857364"/>
            <a:ext cx="6429420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Управляющая кнопка: домой 4">
            <a:hlinkClick r:id="rId3" action="ppaction://hlinksldjump" highlightClick="1"/>
          </p:cNvPr>
          <p:cNvSpPr/>
          <p:nvPr/>
        </p:nvSpPr>
        <p:spPr>
          <a:xfrm>
            <a:off x="8501090" y="6215082"/>
            <a:ext cx="642910" cy="642918"/>
          </a:xfrm>
          <a:prstGeom prst="actionButtonHom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500430" y="185736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1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71802" y="528638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1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868" y="271462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2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86116" y="414338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2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71934" y="364331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3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29124" y="278605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4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29124" y="464344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4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57752" y="321468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5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15074" y="207167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6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43636" y="542926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6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57884" y="421481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7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43636" y="271462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7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72264" y="364331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8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215206" y="285749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9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143768" y="471488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9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43834" y="3571876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10</a:t>
            </a:r>
            <a:endParaRPr lang="ru-RU" i="1" dirty="0">
              <a:solidFill>
                <a:srgbClr val="FF0000"/>
              </a:solidFill>
            </a:endParaRPr>
          </a:p>
        </p:txBody>
      </p:sp>
      <p:grpSp>
        <p:nvGrpSpPr>
          <p:cNvPr id="49" name="Группа 48"/>
          <p:cNvGrpSpPr/>
          <p:nvPr/>
        </p:nvGrpSpPr>
        <p:grpSpPr>
          <a:xfrm>
            <a:off x="2428860" y="2285992"/>
            <a:ext cx="4929222" cy="1571636"/>
            <a:chOff x="2428860" y="2285992"/>
            <a:chExt cx="4929222" cy="1571636"/>
          </a:xfrm>
        </p:grpSpPr>
        <p:cxnSp>
          <p:nvCxnSpPr>
            <p:cNvPr id="26" name="Прямая соединительная линия 25"/>
            <p:cNvCxnSpPr/>
            <p:nvPr/>
          </p:nvCxnSpPr>
          <p:spPr>
            <a:xfrm rot="5400000" flipH="1" flipV="1">
              <a:off x="2214546" y="2571744"/>
              <a:ext cx="1428760" cy="1000132"/>
            </a:xfrm>
            <a:prstGeom prst="line">
              <a:avLst/>
            </a:prstGeom>
            <a:ln w="444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5400000">
              <a:off x="3036083" y="2678901"/>
              <a:ext cx="785818" cy="1588"/>
            </a:xfrm>
            <a:prstGeom prst="line">
              <a:avLst/>
            </a:prstGeom>
            <a:ln w="444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6200000" flipH="1">
              <a:off x="3286116" y="3214686"/>
              <a:ext cx="714380" cy="428628"/>
            </a:xfrm>
            <a:prstGeom prst="line">
              <a:avLst/>
            </a:prstGeom>
            <a:ln w="444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5400000" flipH="1" flipV="1">
              <a:off x="3750463" y="3178967"/>
              <a:ext cx="785818" cy="428628"/>
            </a:xfrm>
            <a:prstGeom prst="line">
              <a:avLst/>
            </a:prstGeom>
            <a:ln w="444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6200000" flipH="1">
              <a:off x="4214810" y="3071810"/>
              <a:ext cx="928694" cy="642942"/>
            </a:xfrm>
            <a:prstGeom prst="line">
              <a:avLst/>
            </a:prstGeom>
            <a:ln w="444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5400000" flipH="1" flipV="1">
              <a:off x="4786314" y="2500306"/>
              <a:ext cx="1500198" cy="1071570"/>
            </a:xfrm>
            <a:prstGeom prst="line">
              <a:avLst/>
            </a:prstGeom>
            <a:ln w="444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rot="5400000">
              <a:off x="5679289" y="2678901"/>
              <a:ext cx="785818" cy="1588"/>
            </a:xfrm>
            <a:prstGeom prst="line">
              <a:avLst/>
            </a:prstGeom>
            <a:ln w="444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rot="16200000" flipH="1">
              <a:off x="5893603" y="3250405"/>
              <a:ext cx="714380" cy="357190"/>
            </a:xfrm>
            <a:prstGeom prst="line">
              <a:avLst/>
            </a:prstGeom>
            <a:ln w="444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rot="5400000" flipH="1" flipV="1">
              <a:off x="6357950" y="3214686"/>
              <a:ext cx="714380" cy="428628"/>
            </a:xfrm>
            <a:prstGeom prst="line">
              <a:avLst/>
            </a:prstGeom>
            <a:ln w="444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 rot="16200000" flipH="1">
              <a:off x="6715140" y="3214686"/>
              <a:ext cx="857256" cy="428628"/>
            </a:xfrm>
            <a:prstGeom prst="line">
              <a:avLst/>
            </a:prstGeom>
            <a:ln w="444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/>
          <p:cNvSpPr txBox="1"/>
          <p:nvPr/>
        </p:nvSpPr>
        <p:spPr>
          <a:xfrm>
            <a:off x="5715008" y="6357958"/>
            <a:ext cx="1281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 10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162382"/>
          </a:xfrm>
        </p:spPr>
        <p:txBody>
          <a:bodyPr>
            <a:normAutofit/>
          </a:bodyPr>
          <a:lstStyle/>
          <a:p>
            <a:r>
              <a:rPr lang="ru-RU" sz="2000" dirty="0" smtClean="0">
                <a:hlinkClick r:id="rId2"/>
              </a:rPr>
              <a:t>https://multiurok.ru/files/matiematika-alghoritm-kraskala.html</a:t>
            </a:r>
            <a:endParaRPr lang="ru-RU" sz="2000" dirty="0" smtClean="0"/>
          </a:p>
          <a:p>
            <a:r>
              <a:rPr lang="ru-RU" sz="2000" u="sng" dirty="0" err="1" smtClean="0">
                <a:hlinkClick r:id="rId3"/>
              </a:rPr>
              <a:t>Эдсгер</a:t>
            </a:r>
            <a:r>
              <a:rPr lang="ru-RU" sz="2000" u="sng" dirty="0" smtClean="0">
                <a:hlinkClick r:id="rId3"/>
              </a:rPr>
              <a:t> </a:t>
            </a:r>
            <a:r>
              <a:rPr lang="ru-RU" sz="2000" u="sng" dirty="0" err="1" smtClean="0">
                <a:hlinkClick r:id="rId3"/>
              </a:rPr>
              <a:t>Вибе</a:t>
            </a:r>
            <a:r>
              <a:rPr lang="ru-RU" sz="2000" u="sng" dirty="0" smtClean="0">
                <a:hlinkClick r:id="rId3"/>
              </a:rPr>
              <a:t> </a:t>
            </a:r>
            <a:r>
              <a:rPr lang="ru-RU" sz="2000" u="sng" dirty="0" err="1" smtClean="0">
                <a:hlinkClick r:id="rId3"/>
              </a:rPr>
              <a:t>Дейкстра</a:t>
            </a:r>
            <a:r>
              <a:rPr lang="ru-RU" sz="2000" u="sng" dirty="0" smtClean="0">
                <a:hlinkClick r:id="rId3"/>
              </a:rPr>
              <a:t> цитаты (79 цитат) | Цитаты известных личностей (</a:t>
            </a:r>
            <a:r>
              <a:rPr lang="ru-RU" sz="2000" u="sng" dirty="0" err="1" smtClean="0">
                <a:hlinkClick r:id="rId3"/>
              </a:rPr>
              <a:t>citaty.net</a:t>
            </a:r>
            <a:r>
              <a:rPr lang="ru-RU" sz="2000" u="sng" dirty="0" smtClean="0">
                <a:hlinkClick r:id="rId3"/>
              </a:rPr>
              <a:t>)</a:t>
            </a:r>
            <a:endParaRPr lang="ru-RU" sz="2000" u="sng" dirty="0" smtClean="0"/>
          </a:p>
          <a:p>
            <a:r>
              <a:rPr lang="ru-RU" sz="2000" u="sng" dirty="0" err="1" smtClean="0">
                <a:hlinkClick r:id="rId4"/>
              </a:rPr>
              <a:t>Дейкстра</a:t>
            </a:r>
            <a:r>
              <a:rPr lang="ru-RU" sz="2000" u="sng" dirty="0" smtClean="0">
                <a:hlinkClick r:id="rId4"/>
              </a:rPr>
              <a:t> </a:t>
            </a:r>
            <a:r>
              <a:rPr lang="ru-RU" sz="2000" u="sng" dirty="0" err="1" smtClean="0">
                <a:hlinkClick r:id="rId4"/>
              </a:rPr>
              <a:t>Эдсгер</a:t>
            </a:r>
            <a:r>
              <a:rPr lang="ru-RU" sz="2000" u="sng" dirty="0" smtClean="0">
                <a:hlinkClick r:id="rId4"/>
              </a:rPr>
              <a:t> </a:t>
            </a:r>
            <a:r>
              <a:rPr lang="ru-RU" sz="2000" u="sng" dirty="0" err="1" smtClean="0">
                <a:hlinkClick r:id="rId4"/>
              </a:rPr>
              <a:t>Вибе</a:t>
            </a:r>
            <a:r>
              <a:rPr lang="ru-RU" sz="2000" u="sng" dirty="0" smtClean="0">
                <a:hlinkClick r:id="rId4"/>
              </a:rPr>
              <a:t> - Биография </a:t>
            </a:r>
            <a:r>
              <a:rPr lang="ru-RU" sz="2000" u="sng" dirty="0" err="1" smtClean="0">
                <a:hlinkClick r:id="rId4"/>
              </a:rPr>
              <a:t>Дейкстры</a:t>
            </a:r>
            <a:r>
              <a:rPr lang="ru-RU" sz="2000" u="sng" dirty="0" smtClean="0">
                <a:hlinkClick r:id="rId4"/>
              </a:rPr>
              <a:t> </a:t>
            </a:r>
            <a:r>
              <a:rPr lang="ru-RU" sz="2000" u="sng" dirty="0" err="1" smtClean="0">
                <a:hlinkClick r:id="rId4"/>
              </a:rPr>
              <a:t>Эдсгера</a:t>
            </a:r>
            <a:r>
              <a:rPr lang="ru-RU" sz="2000" u="sng" dirty="0" smtClean="0">
                <a:hlinkClick r:id="rId4"/>
              </a:rPr>
              <a:t> </a:t>
            </a:r>
            <a:r>
              <a:rPr lang="ru-RU" sz="2000" u="sng" dirty="0" err="1" smtClean="0">
                <a:hlinkClick r:id="rId4"/>
              </a:rPr>
              <a:t>Вибе</a:t>
            </a:r>
            <a:r>
              <a:rPr lang="ru-RU" sz="2000" u="sng" dirty="0" smtClean="0">
                <a:hlinkClick r:id="rId4"/>
              </a:rPr>
              <a:t>, его фотография, портрет или фото, жизнеописание :: </a:t>
            </a:r>
            <a:r>
              <a:rPr lang="ru-RU" sz="2000" u="sng" dirty="0" err="1" smtClean="0">
                <a:hlinkClick r:id="rId4"/>
              </a:rPr>
              <a:t>BiografGuru.ru</a:t>
            </a:r>
            <a:endParaRPr lang="ru-RU" sz="2000" u="sng" dirty="0" smtClean="0"/>
          </a:p>
          <a:p>
            <a:r>
              <a:rPr lang="ru-RU" sz="2000" u="sng" dirty="0" smtClean="0">
                <a:hlinkClick r:id="rId5"/>
              </a:rPr>
              <a:t>https://quote-citation.com/aphorism/49319</a:t>
            </a:r>
            <a:endParaRPr lang="ru-RU" sz="2000" dirty="0" smtClean="0"/>
          </a:p>
          <a:p>
            <a:r>
              <a:rPr lang="ru-RU" sz="2000" u="sng" dirty="0" err="1" smtClean="0">
                <a:hlinkClick r:id="rId6"/>
              </a:rPr>
              <a:t>MAXimal</a:t>
            </a:r>
            <a:r>
              <a:rPr lang="ru-RU" sz="2000" u="sng" dirty="0" smtClean="0">
                <a:hlinkClick r:id="rId6"/>
              </a:rPr>
              <a:t> :: </a:t>
            </a:r>
            <a:r>
              <a:rPr lang="ru-RU" sz="2000" u="sng" dirty="0" err="1" smtClean="0">
                <a:hlinkClick r:id="rId6"/>
              </a:rPr>
              <a:t>algo</a:t>
            </a:r>
            <a:r>
              <a:rPr lang="ru-RU" sz="2000" u="sng" dirty="0" smtClean="0">
                <a:hlinkClick r:id="rId6"/>
              </a:rPr>
              <a:t> :: Минимальное </a:t>
            </a:r>
            <a:r>
              <a:rPr lang="ru-RU" sz="2000" u="sng" dirty="0" err="1" smtClean="0">
                <a:hlinkClick r:id="rId6"/>
              </a:rPr>
              <a:t>остовное</a:t>
            </a:r>
            <a:r>
              <a:rPr lang="ru-RU" sz="2000" u="sng" dirty="0" smtClean="0">
                <a:hlinkClick r:id="rId6"/>
              </a:rPr>
              <a:t> дерево. Алгоритм </a:t>
            </a:r>
            <a:r>
              <a:rPr lang="ru-RU" sz="2000" u="sng" dirty="0" err="1" smtClean="0">
                <a:hlinkClick r:id="rId6"/>
              </a:rPr>
              <a:t>Крускала</a:t>
            </a:r>
            <a:r>
              <a:rPr lang="ru-RU" sz="2000" u="sng" dirty="0" smtClean="0">
                <a:hlinkClick r:id="rId6"/>
              </a:rPr>
              <a:t> (</a:t>
            </a:r>
            <a:r>
              <a:rPr lang="ru-RU" sz="2000" u="sng" dirty="0" err="1" smtClean="0">
                <a:hlinkClick r:id="rId6"/>
              </a:rPr>
              <a:t>e-maxx.ru</a:t>
            </a:r>
            <a:r>
              <a:rPr lang="ru-RU" sz="2000" u="sng" dirty="0" smtClean="0">
                <a:hlinkClick r:id="rId6"/>
              </a:rPr>
              <a:t>)</a:t>
            </a:r>
            <a:endParaRPr lang="ru-RU" sz="2000" u="sng" dirty="0" smtClean="0"/>
          </a:p>
          <a:p>
            <a:r>
              <a:rPr lang="ru-RU" sz="2000" dirty="0" smtClean="0">
                <a:hlinkClick r:id="rId7"/>
              </a:rPr>
              <a:t>https://studfile.net/preview/4034536</a:t>
            </a:r>
            <a:endParaRPr lang="ru-RU" sz="2000" dirty="0" smtClean="0"/>
          </a:p>
          <a:p>
            <a:r>
              <a:rPr lang="ru-RU" sz="2000" u="sng" dirty="0" smtClean="0">
                <a:hlinkClick r:id="rId8"/>
              </a:rPr>
              <a:t>https://99ballov.ru</a:t>
            </a:r>
            <a:r>
              <a:rPr lang="ru-RU" u="sng" dirty="0" smtClean="0">
                <a:hlinkClick r:id="rId8"/>
              </a:rPr>
              <a:t>/</a:t>
            </a:r>
            <a:endParaRPr lang="ru-RU" u="sng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Использованные материалы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481328"/>
            <a:ext cx="2643206" cy="4662316"/>
          </a:xfrm>
        </p:spPr>
        <p:txBody>
          <a:bodyPr/>
          <a:lstStyle/>
          <a:p>
            <a:pPr algn="just"/>
            <a:r>
              <a:rPr lang="ru-RU" dirty="0" smtClean="0"/>
              <a:t>Найти кратчайшее расстояние от пункта 1 до остальных пунктов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grpSp>
        <p:nvGrpSpPr>
          <p:cNvPr id="43" name="Группа 42"/>
          <p:cNvGrpSpPr/>
          <p:nvPr/>
        </p:nvGrpSpPr>
        <p:grpSpPr>
          <a:xfrm>
            <a:off x="2857488" y="1785926"/>
            <a:ext cx="5429288" cy="3786214"/>
            <a:chOff x="2857488" y="1785926"/>
            <a:chExt cx="5429288" cy="3786214"/>
          </a:xfrm>
        </p:grpSpPr>
        <p:cxnSp>
          <p:nvCxnSpPr>
            <p:cNvPr id="19" name="Прямая соединительная линия 18"/>
            <p:cNvCxnSpPr>
              <a:stCxn id="10" idx="7"/>
              <a:endCxn id="7" idx="3"/>
            </p:cNvCxnSpPr>
            <p:nvPr/>
          </p:nvCxnSpPr>
          <p:spPr>
            <a:xfrm rot="5400000" flipH="1" flipV="1">
              <a:off x="5702751" y="2488049"/>
              <a:ext cx="953208" cy="8103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Группа 41"/>
            <p:cNvGrpSpPr/>
            <p:nvPr/>
          </p:nvGrpSpPr>
          <p:grpSpPr>
            <a:xfrm>
              <a:off x="2857488" y="1785926"/>
              <a:ext cx="5429288" cy="3786214"/>
              <a:chOff x="2857488" y="1785926"/>
              <a:chExt cx="5429288" cy="3786214"/>
            </a:xfrm>
          </p:grpSpPr>
          <p:cxnSp>
            <p:nvCxnSpPr>
              <p:cNvPr id="13" name="Прямая соединительная линия 12"/>
              <p:cNvCxnSpPr>
                <a:stCxn id="6" idx="6"/>
                <a:endCxn id="8" idx="2"/>
              </p:cNvCxnSpPr>
              <p:nvPr/>
            </p:nvCxnSpPr>
            <p:spPr>
              <a:xfrm>
                <a:off x="4714876" y="5286388"/>
                <a:ext cx="1500198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единительная линия 13"/>
              <p:cNvCxnSpPr>
                <a:stCxn id="21" idx="4"/>
                <a:endCxn id="6" idx="1"/>
              </p:cNvCxnSpPr>
              <p:nvPr/>
            </p:nvCxnSpPr>
            <p:spPr>
              <a:xfrm rot="16200000" flipH="1">
                <a:off x="3107521" y="3964784"/>
                <a:ext cx="1155265" cy="108382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" name="Группа 40"/>
              <p:cNvGrpSpPr/>
              <p:nvPr/>
            </p:nvGrpSpPr>
            <p:grpSpPr>
              <a:xfrm>
                <a:off x="2857488" y="1785926"/>
                <a:ext cx="5429288" cy="3786214"/>
                <a:chOff x="2857488" y="1785926"/>
                <a:chExt cx="5429288" cy="3786214"/>
              </a:xfrm>
            </p:grpSpPr>
            <p:cxnSp>
              <p:nvCxnSpPr>
                <p:cNvPr id="22" name="Прямая соединительная линия 21"/>
                <p:cNvCxnSpPr>
                  <a:stCxn id="21" idx="6"/>
                  <a:endCxn id="10" idx="2"/>
                </p:cNvCxnSpPr>
                <p:nvPr/>
              </p:nvCxnSpPr>
              <p:spPr>
                <a:xfrm flipV="1">
                  <a:off x="3428992" y="3571876"/>
                  <a:ext cx="1857388" cy="7143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0" name="Группа 39"/>
                <p:cNvGrpSpPr/>
                <p:nvPr/>
              </p:nvGrpSpPr>
              <p:grpSpPr>
                <a:xfrm>
                  <a:off x="2857488" y="1785926"/>
                  <a:ext cx="5429288" cy="3786214"/>
                  <a:chOff x="2857488" y="1785926"/>
                  <a:chExt cx="5429288" cy="3786214"/>
                </a:xfrm>
              </p:grpSpPr>
              <p:sp>
                <p:nvSpPr>
                  <p:cNvPr id="5" name="Овал 4"/>
                  <p:cNvSpPr/>
                  <p:nvPr/>
                </p:nvSpPr>
                <p:spPr>
                  <a:xfrm>
                    <a:off x="4143372" y="1857364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2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" name="Овал 5"/>
                  <p:cNvSpPr/>
                  <p:nvPr/>
                </p:nvSpPr>
                <p:spPr>
                  <a:xfrm>
                    <a:off x="4143372" y="5000636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4</a:t>
                    </a:r>
                    <a:endParaRPr lang="ru-RU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" name="Овал 6"/>
                  <p:cNvSpPr/>
                  <p:nvPr/>
                </p:nvSpPr>
                <p:spPr>
                  <a:xfrm>
                    <a:off x="6500826" y="1928802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5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" name="Овал 7"/>
                  <p:cNvSpPr/>
                  <p:nvPr/>
                </p:nvSpPr>
                <p:spPr>
                  <a:xfrm>
                    <a:off x="6215074" y="5000636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6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" name="Овал 8"/>
                  <p:cNvSpPr/>
                  <p:nvPr/>
                </p:nvSpPr>
                <p:spPr>
                  <a:xfrm>
                    <a:off x="7715272" y="3500438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7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" name="Овал 9"/>
                  <p:cNvSpPr/>
                  <p:nvPr/>
                </p:nvSpPr>
                <p:spPr>
                  <a:xfrm>
                    <a:off x="5286380" y="3286124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3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11" name="Прямая соединительная линия 10"/>
                  <p:cNvCxnSpPr>
                    <a:stCxn id="21" idx="7"/>
                    <a:endCxn id="5" idx="3"/>
                  </p:cNvCxnSpPr>
                  <p:nvPr/>
                </p:nvCxnSpPr>
                <p:spPr>
                  <a:xfrm rot="5400000" flipH="1" flipV="1">
                    <a:off x="3238140" y="2452330"/>
                    <a:ext cx="1096084" cy="88177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Прямая соединительная линия 11"/>
                  <p:cNvCxnSpPr>
                    <a:stCxn id="5" idx="6"/>
                    <a:endCxn id="7" idx="2"/>
                  </p:cNvCxnSpPr>
                  <p:nvPr/>
                </p:nvCxnSpPr>
                <p:spPr>
                  <a:xfrm>
                    <a:off x="4714876" y="2143116"/>
                    <a:ext cx="1785950" cy="71438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Прямая соединительная линия 14"/>
                  <p:cNvCxnSpPr>
                    <a:stCxn id="8" idx="7"/>
                    <a:endCxn id="9" idx="3"/>
                  </p:cNvCxnSpPr>
                  <p:nvPr/>
                </p:nvCxnSpPr>
                <p:spPr>
                  <a:xfrm rot="5400000" flipH="1" flipV="1">
                    <a:off x="6702883" y="3988247"/>
                    <a:ext cx="1096084" cy="1096084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Прямая соединительная линия 15"/>
                  <p:cNvCxnSpPr>
                    <a:stCxn id="7" idx="5"/>
                    <a:endCxn id="9" idx="1"/>
                  </p:cNvCxnSpPr>
                  <p:nvPr/>
                </p:nvCxnSpPr>
                <p:spPr>
                  <a:xfrm rot="16200000" flipH="1">
                    <a:off x="6810040" y="2595206"/>
                    <a:ext cx="1167522" cy="810332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Прямая соединительная линия 16"/>
                  <p:cNvCxnSpPr>
                    <a:stCxn id="6" idx="7"/>
                    <a:endCxn id="10" idx="3"/>
                  </p:cNvCxnSpPr>
                  <p:nvPr/>
                </p:nvCxnSpPr>
                <p:spPr>
                  <a:xfrm rot="5400000" flipH="1" flipV="1">
                    <a:off x="4345429" y="4059685"/>
                    <a:ext cx="1310398" cy="738894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Прямая соединительная линия 17"/>
                  <p:cNvCxnSpPr>
                    <a:stCxn id="10" idx="5"/>
                    <a:endCxn id="8" idx="1"/>
                  </p:cNvCxnSpPr>
                  <p:nvPr/>
                </p:nvCxnSpPr>
                <p:spPr>
                  <a:xfrm rot="16200000" flipH="1">
                    <a:off x="5381280" y="4166842"/>
                    <a:ext cx="1310398" cy="52458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1" name="Овал 20"/>
                  <p:cNvSpPr/>
                  <p:nvPr/>
                </p:nvSpPr>
                <p:spPr>
                  <a:xfrm>
                    <a:off x="2857488" y="3357562"/>
                    <a:ext cx="571504" cy="571504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1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4" name="TextBox 42"/>
                  <p:cNvSpPr txBox="1"/>
                  <p:nvPr/>
                </p:nvSpPr>
                <p:spPr>
                  <a:xfrm>
                    <a:off x="5286380" y="1785926"/>
                    <a:ext cx="57150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5</a:t>
                    </a:r>
                    <a:endParaRPr lang="ru-RU" dirty="0"/>
                  </a:p>
                </p:txBody>
              </p:sp>
              <p:sp>
                <p:nvSpPr>
                  <p:cNvPr id="26" name="TextBox 44"/>
                  <p:cNvSpPr txBox="1"/>
                  <p:nvPr/>
                </p:nvSpPr>
                <p:spPr>
                  <a:xfrm>
                    <a:off x="7500958" y="2714620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9</a:t>
                    </a:r>
                    <a:endParaRPr lang="ru-RU" dirty="0"/>
                  </a:p>
                </p:txBody>
              </p:sp>
              <p:sp>
                <p:nvSpPr>
                  <p:cNvPr id="27" name="TextBox 45"/>
                  <p:cNvSpPr txBox="1"/>
                  <p:nvPr/>
                </p:nvSpPr>
                <p:spPr>
                  <a:xfrm>
                    <a:off x="5929322" y="2571744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6</a:t>
                    </a:r>
                    <a:endParaRPr lang="ru-RU" dirty="0"/>
                  </a:p>
                </p:txBody>
              </p:sp>
              <p:sp>
                <p:nvSpPr>
                  <p:cNvPr id="29" name="TextBox 47"/>
                  <p:cNvSpPr txBox="1"/>
                  <p:nvPr/>
                </p:nvSpPr>
                <p:spPr>
                  <a:xfrm>
                    <a:off x="3428992" y="2357430"/>
                    <a:ext cx="41870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14</a:t>
                    </a:r>
                    <a:endParaRPr lang="ru-RU" dirty="0"/>
                  </a:p>
                </p:txBody>
              </p:sp>
              <p:sp>
                <p:nvSpPr>
                  <p:cNvPr id="30" name="TextBox 48"/>
                  <p:cNvSpPr txBox="1"/>
                  <p:nvPr/>
                </p:nvSpPr>
                <p:spPr>
                  <a:xfrm>
                    <a:off x="4214810" y="3214686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3</a:t>
                    </a:r>
                    <a:endParaRPr lang="ru-RU" dirty="0"/>
                  </a:p>
                </p:txBody>
              </p:sp>
              <p:sp>
                <p:nvSpPr>
                  <p:cNvPr id="31" name="TextBox 49"/>
                  <p:cNvSpPr txBox="1"/>
                  <p:nvPr/>
                </p:nvSpPr>
                <p:spPr>
                  <a:xfrm>
                    <a:off x="3714744" y="4286256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7</a:t>
                    </a:r>
                    <a:endParaRPr lang="ru-RU" dirty="0"/>
                  </a:p>
                </p:txBody>
              </p:sp>
              <p:sp>
                <p:nvSpPr>
                  <p:cNvPr id="32" name="TextBox 50"/>
                  <p:cNvSpPr txBox="1"/>
                  <p:nvPr/>
                </p:nvSpPr>
                <p:spPr>
                  <a:xfrm>
                    <a:off x="7215206" y="4572008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6</a:t>
                    </a:r>
                    <a:endParaRPr lang="ru-RU" dirty="0"/>
                  </a:p>
                </p:txBody>
              </p:sp>
              <p:sp>
                <p:nvSpPr>
                  <p:cNvPr id="33" name="TextBox 51"/>
                  <p:cNvSpPr txBox="1"/>
                  <p:nvPr/>
                </p:nvSpPr>
                <p:spPr>
                  <a:xfrm>
                    <a:off x="5429256" y="4929198"/>
                    <a:ext cx="41870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10</a:t>
                    </a:r>
                    <a:endParaRPr lang="ru-RU" dirty="0"/>
                  </a:p>
                </p:txBody>
              </p:sp>
              <p:sp>
                <p:nvSpPr>
                  <p:cNvPr id="34" name="TextBox 52"/>
                  <p:cNvSpPr txBox="1"/>
                  <p:nvPr/>
                </p:nvSpPr>
                <p:spPr>
                  <a:xfrm>
                    <a:off x="4714876" y="3929066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8</a:t>
                    </a:r>
                    <a:endParaRPr lang="ru-RU" dirty="0"/>
                  </a:p>
                </p:txBody>
              </p:sp>
              <p:sp>
                <p:nvSpPr>
                  <p:cNvPr id="35" name="TextBox 53"/>
                  <p:cNvSpPr txBox="1"/>
                  <p:nvPr/>
                </p:nvSpPr>
                <p:spPr>
                  <a:xfrm>
                    <a:off x="6000760" y="4214818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ru-RU" dirty="0" smtClean="0"/>
                      <a:t>4</a:t>
                    </a:r>
                    <a:endParaRPr lang="ru-RU" dirty="0"/>
                  </a:p>
                </p:txBody>
              </p:sp>
            </p:grpSp>
          </p:grpSp>
        </p:grpSp>
      </p:grpSp>
      <p:sp>
        <p:nvSpPr>
          <p:cNvPr id="36" name="TextBox 35"/>
          <p:cNvSpPr txBox="1"/>
          <p:nvPr/>
        </p:nvSpPr>
        <p:spPr>
          <a:xfrm>
            <a:off x="2928926" y="421481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а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481328"/>
            <a:ext cx="2643206" cy="466231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Определяем расстояние от пункта 1 до пунктов 2, 3, 4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4143372" y="1857364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2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143372" y="5000636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500826" y="1928802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215074" y="5000636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6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715272" y="3500438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7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286380" y="3286124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3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1" name="Прямая соединительная линия 10"/>
          <p:cNvCxnSpPr>
            <a:stCxn id="21" idx="7"/>
            <a:endCxn id="5" idx="3"/>
          </p:cNvCxnSpPr>
          <p:nvPr/>
        </p:nvCxnSpPr>
        <p:spPr>
          <a:xfrm rot="5400000" flipH="1" flipV="1">
            <a:off x="3238140" y="2452330"/>
            <a:ext cx="1096084" cy="881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5" idx="6"/>
            <a:endCxn id="7" idx="2"/>
          </p:cNvCxnSpPr>
          <p:nvPr/>
        </p:nvCxnSpPr>
        <p:spPr>
          <a:xfrm>
            <a:off x="4714876" y="2143116"/>
            <a:ext cx="178595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6" idx="6"/>
            <a:endCxn id="8" idx="2"/>
          </p:cNvCxnSpPr>
          <p:nvPr/>
        </p:nvCxnSpPr>
        <p:spPr>
          <a:xfrm>
            <a:off x="4714876" y="5286388"/>
            <a:ext cx="15001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21" idx="4"/>
            <a:endCxn id="6" idx="1"/>
          </p:cNvCxnSpPr>
          <p:nvPr/>
        </p:nvCxnSpPr>
        <p:spPr>
          <a:xfrm rot="16200000" flipH="1">
            <a:off x="3107521" y="3964784"/>
            <a:ext cx="1155265" cy="1083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8" idx="7"/>
            <a:endCxn id="9" idx="3"/>
          </p:cNvCxnSpPr>
          <p:nvPr/>
        </p:nvCxnSpPr>
        <p:spPr>
          <a:xfrm rot="5400000" flipH="1" flipV="1">
            <a:off x="6702883" y="3988247"/>
            <a:ext cx="1096084" cy="10960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7" idx="5"/>
            <a:endCxn id="9" idx="1"/>
          </p:cNvCxnSpPr>
          <p:nvPr/>
        </p:nvCxnSpPr>
        <p:spPr>
          <a:xfrm rot="16200000" flipH="1">
            <a:off x="6810040" y="2595206"/>
            <a:ext cx="1167522" cy="810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6" idx="7"/>
            <a:endCxn id="10" idx="3"/>
          </p:cNvCxnSpPr>
          <p:nvPr/>
        </p:nvCxnSpPr>
        <p:spPr>
          <a:xfrm rot="5400000" flipH="1" flipV="1">
            <a:off x="4345429" y="4059685"/>
            <a:ext cx="1310398" cy="738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10" idx="5"/>
            <a:endCxn id="8" idx="1"/>
          </p:cNvCxnSpPr>
          <p:nvPr/>
        </p:nvCxnSpPr>
        <p:spPr>
          <a:xfrm rot="16200000" flipH="1">
            <a:off x="5381280" y="4166842"/>
            <a:ext cx="1310398" cy="5245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10" idx="7"/>
            <a:endCxn id="7" idx="3"/>
          </p:cNvCxnSpPr>
          <p:nvPr/>
        </p:nvCxnSpPr>
        <p:spPr>
          <a:xfrm rot="5400000" flipH="1" flipV="1">
            <a:off x="5702751" y="2488049"/>
            <a:ext cx="953208" cy="810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2857488" y="3357562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1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22" name="Прямая соединительная линия 21"/>
          <p:cNvCxnSpPr>
            <a:stCxn id="21" idx="6"/>
            <a:endCxn id="10" idx="2"/>
          </p:cNvCxnSpPr>
          <p:nvPr/>
        </p:nvCxnSpPr>
        <p:spPr>
          <a:xfrm flipV="1">
            <a:off x="3428992" y="3571876"/>
            <a:ext cx="185738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2"/>
          <p:cNvSpPr txBox="1"/>
          <p:nvPr/>
        </p:nvSpPr>
        <p:spPr>
          <a:xfrm>
            <a:off x="5286380" y="178592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26" name="TextBox 44"/>
          <p:cNvSpPr txBox="1"/>
          <p:nvPr/>
        </p:nvSpPr>
        <p:spPr>
          <a:xfrm>
            <a:off x="7500958" y="27146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27" name="TextBox 45"/>
          <p:cNvSpPr txBox="1"/>
          <p:nvPr/>
        </p:nvSpPr>
        <p:spPr>
          <a:xfrm>
            <a:off x="5929322" y="25717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29" name="TextBox 47"/>
          <p:cNvSpPr txBox="1"/>
          <p:nvPr/>
        </p:nvSpPr>
        <p:spPr>
          <a:xfrm>
            <a:off x="3428992" y="235743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14</a:t>
            </a:r>
            <a:endParaRPr lang="ru-RU" dirty="0"/>
          </a:p>
        </p:txBody>
      </p:sp>
      <p:sp>
        <p:nvSpPr>
          <p:cNvPr id="30" name="TextBox 48"/>
          <p:cNvSpPr txBox="1"/>
          <p:nvPr/>
        </p:nvSpPr>
        <p:spPr>
          <a:xfrm>
            <a:off x="4214810" y="32146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31" name="TextBox 49"/>
          <p:cNvSpPr txBox="1"/>
          <p:nvPr/>
        </p:nvSpPr>
        <p:spPr>
          <a:xfrm>
            <a:off x="3714744" y="4286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32" name="TextBox 50"/>
          <p:cNvSpPr txBox="1"/>
          <p:nvPr/>
        </p:nvSpPr>
        <p:spPr>
          <a:xfrm>
            <a:off x="7215206" y="45720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33" name="TextBox 51"/>
          <p:cNvSpPr txBox="1"/>
          <p:nvPr/>
        </p:nvSpPr>
        <p:spPr>
          <a:xfrm>
            <a:off x="5429256" y="492919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34" name="TextBox 52"/>
          <p:cNvSpPr txBox="1"/>
          <p:nvPr/>
        </p:nvSpPr>
        <p:spPr>
          <a:xfrm>
            <a:off x="4714876" y="392906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35" name="TextBox 53"/>
          <p:cNvSpPr txBox="1"/>
          <p:nvPr/>
        </p:nvSpPr>
        <p:spPr>
          <a:xfrm>
            <a:off x="6000760" y="42148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4</a:t>
            </a:r>
            <a:endParaRPr lang="ru-RU" dirty="0"/>
          </a:p>
        </p:txBody>
      </p:sp>
      <p:cxnSp>
        <p:nvCxnSpPr>
          <p:cNvPr id="38" name="Shape 37"/>
          <p:cNvCxnSpPr>
            <a:stCxn id="21" idx="6"/>
            <a:endCxn id="5" idx="4"/>
          </p:cNvCxnSpPr>
          <p:nvPr/>
        </p:nvCxnSpPr>
        <p:spPr>
          <a:xfrm flipV="1">
            <a:off x="3428992" y="2428868"/>
            <a:ext cx="1000132" cy="1214446"/>
          </a:xfrm>
          <a:prstGeom prst="curvedConnector2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357686" y="1571612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14</a:t>
            </a:r>
            <a:endParaRPr lang="ru-RU" i="1" dirty="0">
              <a:solidFill>
                <a:srgbClr val="C00000"/>
              </a:solidFill>
            </a:endParaRPr>
          </a:p>
        </p:txBody>
      </p:sp>
      <p:cxnSp>
        <p:nvCxnSpPr>
          <p:cNvPr id="41" name="Скругленная соединительная линия 40"/>
          <p:cNvCxnSpPr>
            <a:stCxn id="21" idx="4"/>
            <a:endCxn id="6" idx="1"/>
          </p:cNvCxnSpPr>
          <p:nvPr/>
        </p:nvCxnSpPr>
        <p:spPr>
          <a:xfrm rot="16200000" flipH="1">
            <a:off x="3107521" y="3964784"/>
            <a:ext cx="1155265" cy="1083827"/>
          </a:xfrm>
          <a:prstGeom prst="curvedConnector3">
            <a:avLst>
              <a:gd name="adj1" fmla="val 93837"/>
            </a:avLst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214810" y="457200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7</a:t>
            </a:r>
            <a:endParaRPr lang="ru-RU" i="1" dirty="0">
              <a:solidFill>
                <a:srgbClr val="C00000"/>
              </a:solidFill>
            </a:endParaRPr>
          </a:p>
        </p:txBody>
      </p:sp>
      <p:cxnSp>
        <p:nvCxnSpPr>
          <p:cNvPr id="45" name="Скругленная соединительная линия 44"/>
          <p:cNvCxnSpPr>
            <a:stCxn id="21" idx="5"/>
            <a:endCxn id="10" idx="3"/>
          </p:cNvCxnSpPr>
          <p:nvPr/>
        </p:nvCxnSpPr>
        <p:spPr>
          <a:xfrm rot="5400000" flipH="1" flipV="1">
            <a:off x="4321967" y="2797263"/>
            <a:ext cx="71438" cy="2024778"/>
          </a:xfrm>
          <a:prstGeom prst="curvedConnector3">
            <a:avLst>
              <a:gd name="adj1" fmla="val -437155"/>
            </a:avLst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357818" y="285749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3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50" name="Знак запрета 49"/>
          <p:cNvSpPr/>
          <p:nvPr/>
        </p:nvSpPr>
        <p:spPr>
          <a:xfrm>
            <a:off x="2786050" y="3286124"/>
            <a:ext cx="642942" cy="642942"/>
          </a:xfrm>
          <a:prstGeom prst="noSmoking">
            <a:avLst/>
          </a:prstGeom>
          <a:solidFill>
            <a:srgbClr val="C00000">
              <a:alpha val="49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3" grpId="0"/>
      <p:bldP spid="49" grpId="0"/>
      <p:bldP spid="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481328"/>
            <a:ext cx="2643206" cy="466231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Определяем расстояние от пункта 4 до пунктов 3, 6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4143372" y="1857364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2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143372" y="5000636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500826" y="1928802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215074" y="5000636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6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715272" y="3500438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7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286380" y="3286124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3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1" name="Прямая соединительная линия 10"/>
          <p:cNvCxnSpPr>
            <a:stCxn id="21" idx="7"/>
            <a:endCxn id="5" idx="3"/>
          </p:cNvCxnSpPr>
          <p:nvPr/>
        </p:nvCxnSpPr>
        <p:spPr>
          <a:xfrm rot="5400000" flipH="1" flipV="1">
            <a:off x="3238140" y="2452330"/>
            <a:ext cx="1096084" cy="881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5" idx="6"/>
            <a:endCxn id="7" idx="2"/>
          </p:cNvCxnSpPr>
          <p:nvPr/>
        </p:nvCxnSpPr>
        <p:spPr>
          <a:xfrm>
            <a:off x="4714876" y="2143116"/>
            <a:ext cx="178595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6" idx="6"/>
            <a:endCxn id="8" idx="2"/>
          </p:cNvCxnSpPr>
          <p:nvPr/>
        </p:nvCxnSpPr>
        <p:spPr>
          <a:xfrm>
            <a:off x="4714876" y="5286388"/>
            <a:ext cx="15001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21" idx="4"/>
            <a:endCxn id="6" idx="1"/>
          </p:cNvCxnSpPr>
          <p:nvPr/>
        </p:nvCxnSpPr>
        <p:spPr>
          <a:xfrm rot="16200000" flipH="1">
            <a:off x="3107521" y="3964784"/>
            <a:ext cx="1155265" cy="1083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8" idx="7"/>
            <a:endCxn id="9" idx="3"/>
          </p:cNvCxnSpPr>
          <p:nvPr/>
        </p:nvCxnSpPr>
        <p:spPr>
          <a:xfrm rot="5400000" flipH="1" flipV="1">
            <a:off x="6702883" y="3988247"/>
            <a:ext cx="1096084" cy="10960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7" idx="5"/>
            <a:endCxn id="9" idx="1"/>
          </p:cNvCxnSpPr>
          <p:nvPr/>
        </p:nvCxnSpPr>
        <p:spPr>
          <a:xfrm rot="16200000" flipH="1">
            <a:off x="6810040" y="2595206"/>
            <a:ext cx="1167522" cy="810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6" idx="7"/>
            <a:endCxn id="10" idx="3"/>
          </p:cNvCxnSpPr>
          <p:nvPr/>
        </p:nvCxnSpPr>
        <p:spPr>
          <a:xfrm rot="5400000" flipH="1" flipV="1">
            <a:off x="4345429" y="4059685"/>
            <a:ext cx="1310398" cy="738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10" idx="5"/>
            <a:endCxn id="8" idx="1"/>
          </p:cNvCxnSpPr>
          <p:nvPr/>
        </p:nvCxnSpPr>
        <p:spPr>
          <a:xfrm rot="16200000" flipH="1">
            <a:off x="5381280" y="4166842"/>
            <a:ext cx="1310398" cy="5245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10" idx="7"/>
            <a:endCxn id="7" idx="3"/>
          </p:cNvCxnSpPr>
          <p:nvPr/>
        </p:nvCxnSpPr>
        <p:spPr>
          <a:xfrm rot="5400000" flipH="1" flipV="1">
            <a:off x="5702751" y="2488049"/>
            <a:ext cx="953208" cy="810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2857488" y="3357562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1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22" name="Прямая соединительная линия 21"/>
          <p:cNvCxnSpPr>
            <a:stCxn id="21" idx="6"/>
            <a:endCxn id="10" idx="2"/>
          </p:cNvCxnSpPr>
          <p:nvPr/>
        </p:nvCxnSpPr>
        <p:spPr>
          <a:xfrm flipV="1">
            <a:off x="3428992" y="3571876"/>
            <a:ext cx="185738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2"/>
          <p:cNvSpPr txBox="1"/>
          <p:nvPr/>
        </p:nvSpPr>
        <p:spPr>
          <a:xfrm>
            <a:off x="5286380" y="178592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26" name="TextBox 44"/>
          <p:cNvSpPr txBox="1"/>
          <p:nvPr/>
        </p:nvSpPr>
        <p:spPr>
          <a:xfrm>
            <a:off x="7500958" y="27146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27" name="TextBox 45"/>
          <p:cNvSpPr txBox="1"/>
          <p:nvPr/>
        </p:nvSpPr>
        <p:spPr>
          <a:xfrm>
            <a:off x="5929322" y="25717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29" name="TextBox 47"/>
          <p:cNvSpPr txBox="1"/>
          <p:nvPr/>
        </p:nvSpPr>
        <p:spPr>
          <a:xfrm>
            <a:off x="3428992" y="235743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14</a:t>
            </a:r>
            <a:endParaRPr lang="ru-RU" dirty="0"/>
          </a:p>
        </p:txBody>
      </p:sp>
      <p:sp>
        <p:nvSpPr>
          <p:cNvPr id="30" name="TextBox 48"/>
          <p:cNvSpPr txBox="1"/>
          <p:nvPr/>
        </p:nvSpPr>
        <p:spPr>
          <a:xfrm>
            <a:off x="4214810" y="32146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31" name="TextBox 49"/>
          <p:cNvSpPr txBox="1"/>
          <p:nvPr/>
        </p:nvSpPr>
        <p:spPr>
          <a:xfrm>
            <a:off x="3714744" y="4286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32" name="TextBox 50"/>
          <p:cNvSpPr txBox="1"/>
          <p:nvPr/>
        </p:nvSpPr>
        <p:spPr>
          <a:xfrm>
            <a:off x="7215206" y="45720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33" name="TextBox 51"/>
          <p:cNvSpPr txBox="1"/>
          <p:nvPr/>
        </p:nvSpPr>
        <p:spPr>
          <a:xfrm>
            <a:off x="5429256" y="492919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34" name="TextBox 52"/>
          <p:cNvSpPr txBox="1"/>
          <p:nvPr/>
        </p:nvSpPr>
        <p:spPr>
          <a:xfrm>
            <a:off x="4714876" y="392906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35" name="TextBox 53"/>
          <p:cNvSpPr txBox="1"/>
          <p:nvPr/>
        </p:nvSpPr>
        <p:spPr>
          <a:xfrm>
            <a:off x="6000760" y="42148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4357686" y="1571612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14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214810" y="457200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7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357818" y="285749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3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50" name="Знак запрета 49"/>
          <p:cNvSpPr/>
          <p:nvPr/>
        </p:nvSpPr>
        <p:spPr>
          <a:xfrm>
            <a:off x="2786050" y="3286124"/>
            <a:ext cx="642942" cy="642942"/>
          </a:xfrm>
          <a:prstGeom prst="noSmoking">
            <a:avLst/>
          </a:prstGeom>
          <a:solidFill>
            <a:srgbClr val="C00000">
              <a:alpha val="49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42" name="Скругленная соединительная линия 41"/>
          <p:cNvCxnSpPr>
            <a:stCxn id="6" idx="5"/>
            <a:endCxn id="8" idx="3"/>
          </p:cNvCxnSpPr>
          <p:nvPr/>
        </p:nvCxnSpPr>
        <p:spPr>
          <a:xfrm rot="16200000" flipH="1">
            <a:off x="5464975" y="4654651"/>
            <a:ext cx="1588" cy="1667588"/>
          </a:xfrm>
          <a:prstGeom prst="curvedConnector3">
            <a:avLst>
              <a:gd name="adj1" fmla="val 19665932"/>
            </a:avLst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429388" y="4572008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17</a:t>
            </a:r>
            <a:endParaRPr lang="ru-RU" i="1" dirty="0">
              <a:solidFill>
                <a:srgbClr val="C00000"/>
              </a:solidFill>
            </a:endParaRPr>
          </a:p>
        </p:txBody>
      </p:sp>
      <p:cxnSp>
        <p:nvCxnSpPr>
          <p:cNvPr id="47" name="Скругленная соединительная линия 46"/>
          <p:cNvCxnSpPr>
            <a:stCxn id="6" idx="7"/>
            <a:endCxn id="10" idx="4"/>
          </p:cNvCxnSpPr>
          <p:nvPr/>
        </p:nvCxnSpPr>
        <p:spPr>
          <a:xfrm rot="5400000" flipH="1" flipV="1">
            <a:off x="4488305" y="4000505"/>
            <a:ext cx="1226703" cy="940951"/>
          </a:xfrm>
          <a:prstGeom prst="curvedConnector3">
            <a:avLst>
              <a:gd name="adj1" fmla="val 23624"/>
            </a:avLst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929322" y="3500438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15</a:t>
            </a:r>
            <a:r>
              <a:rPr lang="en-US" i="1" dirty="0" smtClean="0">
                <a:solidFill>
                  <a:srgbClr val="C00000"/>
                </a:solidFill>
              </a:rPr>
              <a:t>&gt;3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52" name="Знак запрета 51"/>
          <p:cNvSpPr/>
          <p:nvPr/>
        </p:nvSpPr>
        <p:spPr>
          <a:xfrm>
            <a:off x="4143372" y="4929198"/>
            <a:ext cx="642942" cy="642942"/>
          </a:xfrm>
          <a:prstGeom prst="noSmoking">
            <a:avLst/>
          </a:prstGeom>
          <a:solidFill>
            <a:srgbClr val="C00000">
              <a:alpha val="49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4" grpId="0"/>
      <p:bldP spid="51" grpId="0"/>
      <p:bldP spid="5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481328"/>
            <a:ext cx="2643206" cy="466231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Определяем расстояние от пункта 2 до пункта 5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4143372" y="1857364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2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143372" y="5000636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500826" y="1928802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215074" y="5000636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6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715272" y="3500438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7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286380" y="3286124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3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1" name="Прямая соединительная линия 10"/>
          <p:cNvCxnSpPr>
            <a:stCxn id="21" idx="7"/>
            <a:endCxn id="5" idx="3"/>
          </p:cNvCxnSpPr>
          <p:nvPr/>
        </p:nvCxnSpPr>
        <p:spPr>
          <a:xfrm rot="5400000" flipH="1" flipV="1">
            <a:off x="3238140" y="2452330"/>
            <a:ext cx="1096084" cy="881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5" idx="6"/>
            <a:endCxn id="7" idx="2"/>
          </p:cNvCxnSpPr>
          <p:nvPr/>
        </p:nvCxnSpPr>
        <p:spPr>
          <a:xfrm>
            <a:off x="4714876" y="2143116"/>
            <a:ext cx="178595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6" idx="6"/>
            <a:endCxn id="8" idx="2"/>
          </p:cNvCxnSpPr>
          <p:nvPr/>
        </p:nvCxnSpPr>
        <p:spPr>
          <a:xfrm>
            <a:off x="4714876" y="5286388"/>
            <a:ext cx="15001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21" idx="4"/>
            <a:endCxn id="6" idx="1"/>
          </p:cNvCxnSpPr>
          <p:nvPr/>
        </p:nvCxnSpPr>
        <p:spPr>
          <a:xfrm rot="16200000" flipH="1">
            <a:off x="3107521" y="3964784"/>
            <a:ext cx="1155265" cy="1083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8" idx="7"/>
            <a:endCxn id="9" idx="3"/>
          </p:cNvCxnSpPr>
          <p:nvPr/>
        </p:nvCxnSpPr>
        <p:spPr>
          <a:xfrm rot="5400000" flipH="1" flipV="1">
            <a:off x="6702883" y="3988247"/>
            <a:ext cx="1096084" cy="10960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7" idx="5"/>
            <a:endCxn id="9" idx="1"/>
          </p:cNvCxnSpPr>
          <p:nvPr/>
        </p:nvCxnSpPr>
        <p:spPr>
          <a:xfrm rot="16200000" flipH="1">
            <a:off x="6810040" y="2595206"/>
            <a:ext cx="1167522" cy="810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6" idx="7"/>
            <a:endCxn id="10" idx="3"/>
          </p:cNvCxnSpPr>
          <p:nvPr/>
        </p:nvCxnSpPr>
        <p:spPr>
          <a:xfrm rot="5400000" flipH="1" flipV="1">
            <a:off x="4345429" y="4059685"/>
            <a:ext cx="1310398" cy="738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10" idx="5"/>
            <a:endCxn id="8" idx="1"/>
          </p:cNvCxnSpPr>
          <p:nvPr/>
        </p:nvCxnSpPr>
        <p:spPr>
          <a:xfrm rot="16200000" flipH="1">
            <a:off x="5381280" y="4166842"/>
            <a:ext cx="1310398" cy="5245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10" idx="7"/>
            <a:endCxn id="7" idx="3"/>
          </p:cNvCxnSpPr>
          <p:nvPr/>
        </p:nvCxnSpPr>
        <p:spPr>
          <a:xfrm rot="5400000" flipH="1" flipV="1">
            <a:off x="5702751" y="2488049"/>
            <a:ext cx="953208" cy="810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2857488" y="3357562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1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22" name="Прямая соединительная линия 21"/>
          <p:cNvCxnSpPr>
            <a:stCxn id="21" idx="6"/>
            <a:endCxn id="10" idx="2"/>
          </p:cNvCxnSpPr>
          <p:nvPr/>
        </p:nvCxnSpPr>
        <p:spPr>
          <a:xfrm flipV="1">
            <a:off x="3428992" y="3571876"/>
            <a:ext cx="185738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2"/>
          <p:cNvSpPr txBox="1"/>
          <p:nvPr/>
        </p:nvSpPr>
        <p:spPr>
          <a:xfrm>
            <a:off x="5286380" y="178592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26" name="TextBox 44"/>
          <p:cNvSpPr txBox="1"/>
          <p:nvPr/>
        </p:nvSpPr>
        <p:spPr>
          <a:xfrm>
            <a:off x="7500958" y="27146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27" name="TextBox 45"/>
          <p:cNvSpPr txBox="1"/>
          <p:nvPr/>
        </p:nvSpPr>
        <p:spPr>
          <a:xfrm>
            <a:off x="5929322" y="25717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29" name="TextBox 47"/>
          <p:cNvSpPr txBox="1"/>
          <p:nvPr/>
        </p:nvSpPr>
        <p:spPr>
          <a:xfrm>
            <a:off x="3428992" y="235743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14</a:t>
            </a:r>
            <a:endParaRPr lang="ru-RU" dirty="0"/>
          </a:p>
        </p:txBody>
      </p:sp>
      <p:sp>
        <p:nvSpPr>
          <p:cNvPr id="30" name="TextBox 48"/>
          <p:cNvSpPr txBox="1"/>
          <p:nvPr/>
        </p:nvSpPr>
        <p:spPr>
          <a:xfrm>
            <a:off x="4214810" y="32146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31" name="TextBox 49"/>
          <p:cNvSpPr txBox="1"/>
          <p:nvPr/>
        </p:nvSpPr>
        <p:spPr>
          <a:xfrm>
            <a:off x="3714744" y="4286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32" name="TextBox 50"/>
          <p:cNvSpPr txBox="1"/>
          <p:nvPr/>
        </p:nvSpPr>
        <p:spPr>
          <a:xfrm>
            <a:off x="7215206" y="45720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33" name="TextBox 51"/>
          <p:cNvSpPr txBox="1"/>
          <p:nvPr/>
        </p:nvSpPr>
        <p:spPr>
          <a:xfrm>
            <a:off x="5429256" y="492919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34" name="TextBox 52"/>
          <p:cNvSpPr txBox="1"/>
          <p:nvPr/>
        </p:nvSpPr>
        <p:spPr>
          <a:xfrm>
            <a:off x="4714876" y="392906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35" name="TextBox 53"/>
          <p:cNvSpPr txBox="1"/>
          <p:nvPr/>
        </p:nvSpPr>
        <p:spPr>
          <a:xfrm>
            <a:off x="6000760" y="42148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4357686" y="1571612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14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214810" y="457200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7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357818" y="285749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3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50" name="Знак запрета 49"/>
          <p:cNvSpPr/>
          <p:nvPr/>
        </p:nvSpPr>
        <p:spPr>
          <a:xfrm>
            <a:off x="2786050" y="3286124"/>
            <a:ext cx="642942" cy="642942"/>
          </a:xfrm>
          <a:prstGeom prst="noSmoking">
            <a:avLst/>
          </a:prstGeom>
          <a:solidFill>
            <a:srgbClr val="C00000">
              <a:alpha val="49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429388" y="4572008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17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52" name="Знак запрета 51"/>
          <p:cNvSpPr/>
          <p:nvPr/>
        </p:nvSpPr>
        <p:spPr>
          <a:xfrm>
            <a:off x="4143372" y="4929198"/>
            <a:ext cx="642942" cy="642942"/>
          </a:xfrm>
          <a:prstGeom prst="noSmoking">
            <a:avLst/>
          </a:prstGeom>
          <a:solidFill>
            <a:srgbClr val="C00000">
              <a:alpha val="49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58" name="Скругленная соединительная линия 57"/>
          <p:cNvCxnSpPr>
            <a:stCxn id="5" idx="5"/>
            <a:endCxn id="7" idx="3"/>
          </p:cNvCxnSpPr>
          <p:nvPr/>
        </p:nvCxnSpPr>
        <p:spPr>
          <a:xfrm rot="16200000" flipH="1">
            <a:off x="5572132" y="1404222"/>
            <a:ext cx="71438" cy="1953340"/>
          </a:xfrm>
          <a:prstGeom prst="curvedConnector3">
            <a:avLst>
              <a:gd name="adj1" fmla="val 537155"/>
            </a:avLst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786578" y="1571612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</a:rPr>
              <a:t>19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60" name="Знак запрета 59"/>
          <p:cNvSpPr/>
          <p:nvPr/>
        </p:nvSpPr>
        <p:spPr>
          <a:xfrm>
            <a:off x="4143372" y="1785926"/>
            <a:ext cx="642942" cy="642942"/>
          </a:xfrm>
          <a:prstGeom prst="noSmoking">
            <a:avLst/>
          </a:prstGeom>
          <a:solidFill>
            <a:srgbClr val="C00000">
              <a:alpha val="49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481328"/>
            <a:ext cx="2643206" cy="466231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Определяем расстояние от пункта 3 до пунктов 5, 6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4143372" y="1857364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2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143372" y="5000636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500826" y="1928802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215074" y="5000636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6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715272" y="3500438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7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286380" y="3286124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3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1" name="Прямая соединительная линия 10"/>
          <p:cNvCxnSpPr>
            <a:stCxn id="21" idx="7"/>
            <a:endCxn id="5" idx="3"/>
          </p:cNvCxnSpPr>
          <p:nvPr/>
        </p:nvCxnSpPr>
        <p:spPr>
          <a:xfrm rot="5400000" flipH="1" flipV="1">
            <a:off x="3238140" y="2452330"/>
            <a:ext cx="1096084" cy="881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5" idx="6"/>
            <a:endCxn id="7" idx="2"/>
          </p:cNvCxnSpPr>
          <p:nvPr/>
        </p:nvCxnSpPr>
        <p:spPr>
          <a:xfrm>
            <a:off x="4714876" y="2143116"/>
            <a:ext cx="178595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6" idx="6"/>
            <a:endCxn id="8" idx="2"/>
          </p:cNvCxnSpPr>
          <p:nvPr/>
        </p:nvCxnSpPr>
        <p:spPr>
          <a:xfrm>
            <a:off x="4714876" y="5286388"/>
            <a:ext cx="15001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21" idx="4"/>
            <a:endCxn id="6" idx="1"/>
          </p:cNvCxnSpPr>
          <p:nvPr/>
        </p:nvCxnSpPr>
        <p:spPr>
          <a:xfrm rot="16200000" flipH="1">
            <a:off x="3107521" y="3964784"/>
            <a:ext cx="1155265" cy="1083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8" idx="7"/>
            <a:endCxn id="9" idx="3"/>
          </p:cNvCxnSpPr>
          <p:nvPr/>
        </p:nvCxnSpPr>
        <p:spPr>
          <a:xfrm rot="5400000" flipH="1" flipV="1">
            <a:off x="6702883" y="3988247"/>
            <a:ext cx="1096084" cy="10960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7" idx="5"/>
            <a:endCxn id="9" idx="1"/>
          </p:cNvCxnSpPr>
          <p:nvPr/>
        </p:nvCxnSpPr>
        <p:spPr>
          <a:xfrm rot="16200000" flipH="1">
            <a:off x="6810040" y="2595206"/>
            <a:ext cx="1167522" cy="810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6" idx="7"/>
            <a:endCxn id="10" idx="3"/>
          </p:cNvCxnSpPr>
          <p:nvPr/>
        </p:nvCxnSpPr>
        <p:spPr>
          <a:xfrm rot="5400000" flipH="1" flipV="1">
            <a:off x="4345429" y="4059685"/>
            <a:ext cx="1310398" cy="738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10" idx="5"/>
            <a:endCxn id="8" idx="1"/>
          </p:cNvCxnSpPr>
          <p:nvPr/>
        </p:nvCxnSpPr>
        <p:spPr>
          <a:xfrm rot="16200000" flipH="1">
            <a:off x="5381280" y="4166842"/>
            <a:ext cx="1310398" cy="5245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10" idx="7"/>
            <a:endCxn id="7" idx="3"/>
          </p:cNvCxnSpPr>
          <p:nvPr/>
        </p:nvCxnSpPr>
        <p:spPr>
          <a:xfrm rot="5400000" flipH="1" flipV="1">
            <a:off x="5702751" y="2488049"/>
            <a:ext cx="953208" cy="810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2857488" y="3357562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1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22" name="Прямая соединительная линия 21"/>
          <p:cNvCxnSpPr>
            <a:stCxn id="21" idx="6"/>
            <a:endCxn id="10" idx="2"/>
          </p:cNvCxnSpPr>
          <p:nvPr/>
        </p:nvCxnSpPr>
        <p:spPr>
          <a:xfrm flipV="1">
            <a:off x="3428992" y="3571876"/>
            <a:ext cx="185738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2"/>
          <p:cNvSpPr txBox="1"/>
          <p:nvPr/>
        </p:nvSpPr>
        <p:spPr>
          <a:xfrm>
            <a:off x="5286380" y="178592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26" name="TextBox 44"/>
          <p:cNvSpPr txBox="1"/>
          <p:nvPr/>
        </p:nvSpPr>
        <p:spPr>
          <a:xfrm>
            <a:off x="7500958" y="27146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27" name="TextBox 45"/>
          <p:cNvSpPr txBox="1"/>
          <p:nvPr/>
        </p:nvSpPr>
        <p:spPr>
          <a:xfrm>
            <a:off x="5929322" y="25717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29" name="TextBox 47"/>
          <p:cNvSpPr txBox="1"/>
          <p:nvPr/>
        </p:nvSpPr>
        <p:spPr>
          <a:xfrm>
            <a:off x="3428992" y="235743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14</a:t>
            </a:r>
            <a:endParaRPr lang="ru-RU" dirty="0"/>
          </a:p>
        </p:txBody>
      </p:sp>
      <p:sp>
        <p:nvSpPr>
          <p:cNvPr id="30" name="TextBox 48"/>
          <p:cNvSpPr txBox="1"/>
          <p:nvPr/>
        </p:nvSpPr>
        <p:spPr>
          <a:xfrm>
            <a:off x="4214810" y="32146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31" name="TextBox 49"/>
          <p:cNvSpPr txBox="1"/>
          <p:nvPr/>
        </p:nvSpPr>
        <p:spPr>
          <a:xfrm>
            <a:off x="3714744" y="4286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32" name="TextBox 50"/>
          <p:cNvSpPr txBox="1"/>
          <p:nvPr/>
        </p:nvSpPr>
        <p:spPr>
          <a:xfrm>
            <a:off x="7215206" y="45720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33" name="TextBox 51"/>
          <p:cNvSpPr txBox="1"/>
          <p:nvPr/>
        </p:nvSpPr>
        <p:spPr>
          <a:xfrm>
            <a:off x="5429256" y="492919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34" name="TextBox 52"/>
          <p:cNvSpPr txBox="1"/>
          <p:nvPr/>
        </p:nvSpPr>
        <p:spPr>
          <a:xfrm>
            <a:off x="4714876" y="392906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35" name="TextBox 53"/>
          <p:cNvSpPr txBox="1"/>
          <p:nvPr/>
        </p:nvSpPr>
        <p:spPr>
          <a:xfrm>
            <a:off x="6000760" y="42148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4357686" y="1571612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14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214810" y="457200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7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357818" y="285749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3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50" name="Знак запрета 49"/>
          <p:cNvSpPr/>
          <p:nvPr/>
        </p:nvSpPr>
        <p:spPr>
          <a:xfrm>
            <a:off x="2786050" y="3286124"/>
            <a:ext cx="642942" cy="642942"/>
          </a:xfrm>
          <a:prstGeom prst="noSmoking">
            <a:avLst/>
          </a:prstGeom>
          <a:solidFill>
            <a:srgbClr val="C00000">
              <a:alpha val="49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429388" y="4572008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17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52" name="Знак запрета 51"/>
          <p:cNvSpPr/>
          <p:nvPr/>
        </p:nvSpPr>
        <p:spPr>
          <a:xfrm>
            <a:off x="4143372" y="4929198"/>
            <a:ext cx="642942" cy="642942"/>
          </a:xfrm>
          <a:prstGeom prst="noSmoking">
            <a:avLst/>
          </a:prstGeom>
          <a:solidFill>
            <a:srgbClr val="C00000">
              <a:alpha val="49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786578" y="1571612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</a:rPr>
              <a:t>19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60" name="Знак запрета 59"/>
          <p:cNvSpPr/>
          <p:nvPr/>
        </p:nvSpPr>
        <p:spPr>
          <a:xfrm>
            <a:off x="4143372" y="1785926"/>
            <a:ext cx="642942" cy="642942"/>
          </a:xfrm>
          <a:prstGeom prst="noSmoking">
            <a:avLst/>
          </a:prstGeom>
          <a:solidFill>
            <a:srgbClr val="C00000">
              <a:alpha val="49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41" name="Скругленная соединительная линия 40"/>
          <p:cNvCxnSpPr>
            <a:stCxn id="10" idx="7"/>
            <a:endCxn id="7" idx="3"/>
          </p:cNvCxnSpPr>
          <p:nvPr/>
        </p:nvCxnSpPr>
        <p:spPr>
          <a:xfrm rot="5400000" flipH="1" flipV="1">
            <a:off x="5702751" y="2488049"/>
            <a:ext cx="953208" cy="810332"/>
          </a:xfrm>
          <a:prstGeom prst="curvedConnector3">
            <a:avLst>
              <a:gd name="adj1" fmla="val 14580"/>
            </a:avLst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215206" y="2000240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9&lt;19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6858016" y="1571612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</a:rPr>
              <a:t>9</a:t>
            </a:r>
            <a:endParaRPr lang="ru-RU" i="1" dirty="0">
              <a:solidFill>
                <a:srgbClr val="C00000"/>
              </a:solidFill>
            </a:endParaRPr>
          </a:p>
        </p:txBody>
      </p:sp>
      <p:cxnSp>
        <p:nvCxnSpPr>
          <p:cNvPr id="48" name="Shape 47"/>
          <p:cNvCxnSpPr>
            <a:stCxn id="10" idx="5"/>
            <a:endCxn id="8" idx="2"/>
          </p:cNvCxnSpPr>
          <p:nvPr/>
        </p:nvCxnSpPr>
        <p:spPr>
          <a:xfrm rot="16200000" flipH="1">
            <a:off x="5238404" y="4309717"/>
            <a:ext cx="1512455" cy="440885"/>
          </a:xfrm>
          <a:prstGeom prst="curvedConnector2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429388" y="5715016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7&lt;17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6500826" y="457200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</a:rPr>
              <a:t>7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54" name="Знак запрета 53"/>
          <p:cNvSpPr/>
          <p:nvPr/>
        </p:nvSpPr>
        <p:spPr>
          <a:xfrm>
            <a:off x="5214942" y="3286124"/>
            <a:ext cx="642942" cy="642942"/>
          </a:xfrm>
          <a:prstGeom prst="noSmoking">
            <a:avLst/>
          </a:prstGeom>
          <a:solidFill>
            <a:srgbClr val="C00000">
              <a:alpha val="49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59" grpId="0"/>
      <p:bldP spid="45" grpId="0"/>
      <p:bldP spid="46" grpId="0"/>
      <p:bldP spid="51" grpId="0"/>
      <p:bldP spid="53" grpId="0"/>
      <p:bldP spid="5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481328"/>
            <a:ext cx="2643206" cy="466231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Определяем расстояние от пункта 5 до пункта 7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4143372" y="1857364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2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143372" y="5000636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500826" y="1928802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215074" y="5000636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6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715272" y="3500438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7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286380" y="3286124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3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1" name="Прямая соединительная линия 10"/>
          <p:cNvCxnSpPr>
            <a:stCxn id="21" idx="7"/>
            <a:endCxn id="5" idx="3"/>
          </p:cNvCxnSpPr>
          <p:nvPr/>
        </p:nvCxnSpPr>
        <p:spPr>
          <a:xfrm rot="5400000" flipH="1" flipV="1">
            <a:off x="3238140" y="2452330"/>
            <a:ext cx="1096084" cy="881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5" idx="6"/>
            <a:endCxn id="7" idx="2"/>
          </p:cNvCxnSpPr>
          <p:nvPr/>
        </p:nvCxnSpPr>
        <p:spPr>
          <a:xfrm>
            <a:off x="4714876" y="2143116"/>
            <a:ext cx="178595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6" idx="6"/>
            <a:endCxn id="8" idx="2"/>
          </p:cNvCxnSpPr>
          <p:nvPr/>
        </p:nvCxnSpPr>
        <p:spPr>
          <a:xfrm>
            <a:off x="4714876" y="5286388"/>
            <a:ext cx="15001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21" idx="4"/>
            <a:endCxn id="6" idx="1"/>
          </p:cNvCxnSpPr>
          <p:nvPr/>
        </p:nvCxnSpPr>
        <p:spPr>
          <a:xfrm rot="16200000" flipH="1">
            <a:off x="3107521" y="3964784"/>
            <a:ext cx="1155265" cy="1083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8" idx="7"/>
            <a:endCxn id="9" idx="3"/>
          </p:cNvCxnSpPr>
          <p:nvPr/>
        </p:nvCxnSpPr>
        <p:spPr>
          <a:xfrm rot="5400000" flipH="1" flipV="1">
            <a:off x="6702883" y="3988247"/>
            <a:ext cx="1096084" cy="10960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7" idx="5"/>
            <a:endCxn id="9" idx="1"/>
          </p:cNvCxnSpPr>
          <p:nvPr/>
        </p:nvCxnSpPr>
        <p:spPr>
          <a:xfrm rot="16200000" flipH="1">
            <a:off x="6810040" y="2595206"/>
            <a:ext cx="1167522" cy="810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6" idx="7"/>
            <a:endCxn id="10" idx="3"/>
          </p:cNvCxnSpPr>
          <p:nvPr/>
        </p:nvCxnSpPr>
        <p:spPr>
          <a:xfrm rot="5400000" flipH="1" flipV="1">
            <a:off x="4345429" y="4059685"/>
            <a:ext cx="1310398" cy="738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10" idx="5"/>
            <a:endCxn id="8" idx="1"/>
          </p:cNvCxnSpPr>
          <p:nvPr/>
        </p:nvCxnSpPr>
        <p:spPr>
          <a:xfrm rot="16200000" flipH="1">
            <a:off x="5381280" y="4166842"/>
            <a:ext cx="1310398" cy="5245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10" idx="7"/>
            <a:endCxn id="7" idx="3"/>
          </p:cNvCxnSpPr>
          <p:nvPr/>
        </p:nvCxnSpPr>
        <p:spPr>
          <a:xfrm rot="5400000" flipH="1" flipV="1">
            <a:off x="5702751" y="2488049"/>
            <a:ext cx="953208" cy="810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2857488" y="3357562"/>
            <a:ext cx="571504" cy="5715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1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22" name="Прямая соединительная линия 21"/>
          <p:cNvCxnSpPr>
            <a:stCxn id="21" idx="6"/>
            <a:endCxn id="10" idx="2"/>
          </p:cNvCxnSpPr>
          <p:nvPr/>
        </p:nvCxnSpPr>
        <p:spPr>
          <a:xfrm flipV="1">
            <a:off x="3428992" y="3571876"/>
            <a:ext cx="185738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2"/>
          <p:cNvSpPr txBox="1"/>
          <p:nvPr/>
        </p:nvSpPr>
        <p:spPr>
          <a:xfrm>
            <a:off x="5286380" y="178592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26" name="TextBox 44"/>
          <p:cNvSpPr txBox="1"/>
          <p:nvPr/>
        </p:nvSpPr>
        <p:spPr>
          <a:xfrm>
            <a:off x="7500958" y="27146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27" name="TextBox 45"/>
          <p:cNvSpPr txBox="1"/>
          <p:nvPr/>
        </p:nvSpPr>
        <p:spPr>
          <a:xfrm>
            <a:off x="5929322" y="25717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29" name="TextBox 47"/>
          <p:cNvSpPr txBox="1"/>
          <p:nvPr/>
        </p:nvSpPr>
        <p:spPr>
          <a:xfrm>
            <a:off x="3428992" y="235743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14</a:t>
            </a:r>
            <a:endParaRPr lang="ru-RU" dirty="0"/>
          </a:p>
        </p:txBody>
      </p:sp>
      <p:sp>
        <p:nvSpPr>
          <p:cNvPr id="30" name="TextBox 48"/>
          <p:cNvSpPr txBox="1"/>
          <p:nvPr/>
        </p:nvSpPr>
        <p:spPr>
          <a:xfrm>
            <a:off x="4214810" y="32146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31" name="TextBox 49"/>
          <p:cNvSpPr txBox="1"/>
          <p:nvPr/>
        </p:nvSpPr>
        <p:spPr>
          <a:xfrm>
            <a:off x="3714744" y="4286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32" name="TextBox 50"/>
          <p:cNvSpPr txBox="1"/>
          <p:nvPr/>
        </p:nvSpPr>
        <p:spPr>
          <a:xfrm>
            <a:off x="7215206" y="45720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33" name="TextBox 51"/>
          <p:cNvSpPr txBox="1"/>
          <p:nvPr/>
        </p:nvSpPr>
        <p:spPr>
          <a:xfrm>
            <a:off x="5429256" y="492919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34" name="TextBox 52"/>
          <p:cNvSpPr txBox="1"/>
          <p:nvPr/>
        </p:nvSpPr>
        <p:spPr>
          <a:xfrm>
            <a:off x="4714876" y="392906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35" name="TextBox 53"/>
          <p:cNvSpPr txBox="1"/>
          <p:nvPr/>
        </p:nvSpPr>
        <p:spPr>
          <a:xfrm>
            <a:off x="6000760" y="42148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4357686" y="1571612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14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214810" y="457200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7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357818" y="285749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3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50" name="Знак запрета 49"/>
          <p:cNvSpPr/>
          <p:nvPr/>
        </p:nvSpPr>
        <p:spPr>
          <a:xfrm>
            <a:off x="2786050" y="3286124"/>
            <a:ext cx="642942" cy="642942"/>
          </a:xfrm>
          <a:prstGeom prst="noSmoking">
            <a:avLst/>
          </a:prstGeom>
          <a:solidFill>
            <a:srgbClr val="C00000">
              <a:alpha val="49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2" name="Знак запрета 51"/>
          <p:cNvSpPr/>
          <p:nvPr/>
        </p:nvSpPr>
        <p:spPr>
          <a:xfrm>
            <a:off x="4143372" y="4929198"/>
            <a:ext cx="642942" cy="642942"/>
          </a:xfrm>
          <a:prstGeom prst="noSmoking">
            <a:avLst/>
          </a:prstGeom>
          <a:solidFill>
            <a:srgbClr val="C00000">
              <a:alpha val="49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0" name="Знак запрета 59"/>
          <p:cNvSpPr/>
          <p:nvPr/>
        </p:nvSpPr>
        <p:spPr>
          <a:xfrm>
            <a:off x="4143372" y="1785926"/>
            <a:ext cx="642942" cy="642942"/>
          </a:xfrm>
          <a:prstGeom prst="noSmoking">
            <a:avLst/>
          </a:prstGeom>
          <a:solidFill>
            <a:srgbClr val="C00000">
              <a:alpha val="49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858016" y="150017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</a:rPr>
              <a:t>9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429388" y="450057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</a:rPr>
              <a:t>7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47" name="Знак запрета 46"/>
          <p:cNvSpPr/>
          <p:nvPr/>
        </p:nvSpPr>
        <p:spPr>
          <a:xfrm>
            <a:off x="5214942" y="3214686"/>
            <a:ext cx="642942" cy="642942"/>
          </a:xfrm>
          <a:prstGeom prst="noSmoking">
            <a:avLst/>
          </a:prstGeom>
          <a:solidFill>
            <a:srgbClr val="C00000">
              <a:alpha val="49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55" name="Shape 54"/>
          <p:cNvCxnSpPr>
            <a:stCxn id="7" idx="5"/>
            <a:endCxn id="9" idx="2"/>
          </p:cNvCxnSpPr>
          <p:nvPr/>
        </p:nvCxnSpPr>
        <p:spPr>
          <a:xfrm rot="16200000" flipH="1">
            <a:off x="6667164" y="2738081"/>
            <a:ext cx="1369579" cy="726637"/>
          </a:xfrm>
          <a:prstGeom prst="curvedConnector2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8215338" y="3143248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</a:rPr>
              <a:t>18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57" name="Знак запрета 56"/>
          <p:cNvSpPr/>
          <p:nvPr/>
        </p:nvSpPr>
        <p:spPr>
          <a:xfrm>
            <a:off x="6500826" y="1857364"/>
            <a:ext cx="642942" cy="642942"/>
          </a:xfrm>
          <a:prstGeom prst="noSmoking">
            <a:avLst/>
          </a:prstGeom>
          <a:solidFill>
            <a:srgbClr val="C00000">
              <a:alpha val="49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385</TotalTime>
  <Words>1295</Words>
  <Application>Microsoft Office PowerPoint</Application>
  <PresentationFormat>Экран (4:3)</PresentationFormat>
  <Paragraphs>970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Открытая</vt:lpstr>
      <vt:lpstr>Нахождение кратчайшего расстояния</vt:lpstr>
      <vt:lpstr>Нахождение кратчайшего расстояния</vt:lpstr>
      <vt:lpstr>Алгоритм Дейкстры (1959)</vt:lpstr>
      <vt:lpstr>Пример</vt:lpstr>
      <vt:lpstr>Пример</vt:lpstr>
      <vt:lpstr>Пример</vt:lpstr>
      <vt:lpstr>Пример</vt:lpstr>
      <vt:lpstr>Пример</vt:lpstr>
      <vt:lpstr>Пример</vt:lpstr>
      <vt:lpstr>Пример</vt:lpstr>
      <vt:lpstr>Пример</vt:lpstr>
      <vt:lpstr>Алгоритм Крускала (1956)</vt:lpstr>
      <vt:lpstr>Пример</vt:lpstr>
      <vt:lpstr>Пример</vt:lpstr>
      <vt:lpstr>Пример</vt:lpstr>
      <vt:lpstr>Пример</vt:lpstr>
      <vt:lpstr>Пример</vt:lpstr>
      <vt:lpstr>Пример</vt:lpstr>
      <vt:lpstr>Алгоритм Прима (1957)</vt:lpstr>
      <vt:lpstr>Пример </vt:lpstr>
      <vt:lpstr>Пример </vt:lpstr>
      <vt:lpstr>Пример </vt:lpstr>
      <vt:lpstr>Пример </vt:lpstr>
      <vt:lpstr>Пример </vt:lpstr>
      <vt:lpstr>Пример </vt:lpstr>
      <vt:lpstr>Задача 1 </vt:lpstr>
      <vt:lpstr>Решение</vt:lpstr>
      <vt:lpstr>Решение</vt:lpstr>
      <vt:lpstr>Решение</vt:lpstr>
      <vt:lpstr>Решение</vt:lpstr>
      <vt:lpstr>Решение</vt:lpstr>
      <vt:lpstr>Решение</vt:lpstr>
      <vt:lpstr>Задача 2</vt:lpstr>
      <vt:lpstr>Решение</vt:lpstr>
      <vt:lpstr>Задача 3</vt:lpstr>
      <vt:lpstr>Решение</vt:lpstr>
      <vt:lpstr>Решение</vt:lpstr>
      <vt:lpstr>Решение</vt:lpstr>
      <vt:lpstr>Использованные материалы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Нахождение минимального расстояния</dc:title>
  <dc:creator>экзамен</dc:creator>
  <cp:lastModifiedBy>Пользователь Windows</cp:lastModifiedBy>
  <cp:revision>17</cp:revision>
  <dcterms:created xsi:type="dcterms:W3CDTF">2023-05-01T17:18:15Z</dcterms:created>
  <dcterms:modified xsi:type="dcterms:W3CDTF">2025-03-01T17:49:26Z</dcterms:modified>
</cp:coreProperties>
</file>