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sldIdLst>
    <p:sldId id="256" r:id="rId2"/>
    <p:sldId id="312" r:id="rId3"/>
    <p:sldId id="311" r:id="rId4"/>
    <p:sldId id="313" r:id="rId5"/>
    <p:sldId id="314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330" r:id="rId14"/>
    <p:sldId id="276" r:id="rId15"/>
    <p:sldId id="265" r:id="rId16"/>
    <p:sldId id="273" r:id="rId17"/>
    <p:sldId id="266" r:id="rId18"/>
    <p:sldId id="279" r:id="rId19"/>
    <p:sldId id="267" r:id="rId20"/>
    <p:sldId id="268" r:id="rId21"/>
    <p:sldId id="269" r:id="rId22"/>
    <p:sldId id="272" r:id="rId23"/>
    <p:sldId id="271" r:id="rId24"/>
    <p:sldId id="331" r:id="rId25"/>
    <p:sldId id="280" r:id="rId26"/>
    <p:sldId id="281" r:id="rId27"/>
    <p:sldId id="289" r:id="rId28"/>
    <p:sldId id="282" r:id="rId29"/>
    <p:sldId id="290" r:id="rId30"/>
    <p:sldId id="291" r:id="rId31"/>
    <p:sldId id="332" r:id="rId32"/>
    <p:sldId id="285" r:id="rId33"/>
    <p:sldId id="329" r:id="rId34"/>
    <p:sldId id="315" r:id="rId35"/>
    <p:sldId id="316" r:id="rId36"/>
    <p:sldId id="317" r:id="rId37"/>
    <p:sldId id="318" r:id="rId38"/>
    <p:sldId id="286" r:id="rId39"/>
    <p:sldId id="319" r:id="rId40"/>
    <p:sldId id="320" r:id="rId41"/>
    <p:sldId id="321" r:id="rId42"/>
    <p:sldId id="322" r:id="rId43"/>
    <p:sldId id="287" r:id="rId44"/>
    <p:sldId id="323" r:id="rId45"/>
    <p:sldId id="324" r:id="rId46"/>
    <p:sldId id="325" r:id="rId47"/>
    <p:sldId id="326" r:id="rId48"/>
    <p:sldId id="327" r:id="rId49"/>
    <p:sldId id="309" r:id="rId50"/>
    <p:sldId id="328" r:id="rId51"/>
    <p:sldId id="292" r:id="rId52"/>
    <p:sldId id="307" r:id="rId53"/>
    <p:sldId id="306" r:id="rId54"/>
    <p:sldId id="293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8" r:id="rId66"/>
    <p:sldId id="333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BF7"/>
    <a:srgbClr val="E1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3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1\Desktop\&#1054;&#1090;&#1095;&#1077;&#109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594763673013345"/>
          <c:y val="5.3576489547215451E-2"/>
          <c:w val="0.66243621296534361"/>
          <c:h val="0.9464235104527846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Лист6!$C$33:$C$41</c:f>
              <c:strCache>
                <c:ptCount val="9"/>
                <c:pt idx="0">
                  <c:v>Одноклассники </c:v>
                </c:pt>
                <c:pt idx="1">
                  <c:v>Vkontakte </c:v>
                </c:pt>
                <c:pt idx="2">
                  <c:v>Telegram </c:v>
                </c:pt>
                <c:pt idx="3">
                  <c:v>Instagram </c:v>
                </c:pt>
                <c:pt idx="4">
                  <c:v>Twitter </c:v>
                </c:pt>
                <c:pt idx="5">
                  <c:v>LinkedIn </c:v>
                </c:pt>
                <c:pt idx="6">
                  <c:v>WhatsApp </c:v>
                </c:pt>
                <c:pt idx="7">
                  <c:v>Youtube </c:v>
                </c:pt>
                <c:pt idx="8">
                  <c:v>Facebook </c:v>
                </c:pt>
              </c:strCache>
            </c:strRef>
          </c:cat>
          <c:val>
            <c:numRef>
              <c:f>Лист6!$D$33:$D$41</c:f>
              <c:numCache>
                <c:formatCode>0</c:formatCode>
                <c:ptCount val="9"/>
                <c:pt idx="0">
                  <c:v>30000000</c:v>
                </c:pt>
                <c:pt idx="1">
                  <c:v>81000000</c:v>
                </c:pt>
                <c:pt idx="2">
                  <c:v>100000000</c:v>
                </c:pt>
                <c:pt idx="3">
                  <c:v>150000000</c:v>
                </c:pt>
                <c:pt idx="4">
                  <c:v>330000000</c:v>
                </c:pt>
                <c:pt idx="5">
                  <c:v>500000000</c:v>
                </c:pt>
                <c:pt idx="6">
                  <c:v>1300000000</c:v>
                </c:pt>
                <c:pt idx="7">
                  <c:v>1500000000</c:v>
                </c:pt>
                <c:pt idx="8">
                  <c:v>2070000000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07924224"/>
        <c:axId val="139128768"/>
      </c:barChart>
      <c:catAx>
        <c:axId val="207924224"/>
        <c:scaling>
          <c:orientation val="minMax"/>
        </c:scaling>
        <c:delete val="0"/>
        <c:axPos val="l"/>
        <c:majorTickMark val="out"/>
        <c:minorTickMark val="none"/>
        <c:tickLblPos val="nextTo"/>
        <c:crossAx val="139128768"/>
        <c:crosses val="autoZero"/>
        <c:auto val="1"/>
        <c:lblAlgn val="ctr"/>
        <c:lblOffset val="100"/>
        <c:noMultiLvlLbl val="0"/>
      </c:catAx>
      <c:valAx>
        <c:axId val="13912876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207924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7C70-10F6-4AC8-AED8-82DDB695C98B}" type="datetimeFigureOut">
              <a:rPr lang="ru-RU" smtClean="0"/>
              <a:pPr/>
              <a:t>01.03.2025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60AA3-FAC4-4FB6-8635-02B51ACD8C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6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0AA3-FAC4-4FB6-8635-02B51ACD8C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0AA3-FAC4-4FB6-8635-02B51ACD8C7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60AA3-FAC4-4FB6-8635-02B51ACD8C70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7307-EE16-4A78-8773-D77A598AE705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57A0-F04C-47B3-9E82-E344A5CDACBD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5083-84D3-4DA1-88BB-1B48314C0080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E5F3-55CC-4FFE-814F-F417A881903D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5B38-B1F7-4B47-9ABC-F93050441DF4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5CAF-ACB4-473B-82FA-F844F34FDD41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A1DC-8D77-4392-AEE8-15B821EF795D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22C1F-256A-424F-84B1-4C7D8DDD1F4C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3C58-594C-4921-93AB-47A9534706D3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E8087-781A-4D86-BCC0-95B46725002C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1F1A-8BA7-4D8B-BF0B-2D09211FEEF7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550AE-40C3-43FC-B6AB-773479956AFD}" type="datetime1">
              <a:rPr lang="ru-RU" smtClean="0"/>
              <a:pPr/>
              <a:t>01.03.2025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07DD-D6E4-431F-84C0-A08F52DE0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slide" Target="slide3.xml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k_LyFC8WQtk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0.png"/><Relationship Id="rId4" Type="http://schemas.openxmlformats.org/officeDocument/2006/relationships/hyperlink" Target="https://www.youtube.com/watch?v=A_62oukb4n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hyperlink" Target="https://www.youtube.com/watch?v=G0zLEhkiO9U" TargetMode="Externa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9.png"/><Relationship Id="rId4" Type="http://schemas.openxmlformats.org/officeDocument/2006/relationships/hyperlink" Target="https://www.youtube.com/watch?v=wc1nH_lAMR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7.png"/><Relationship Id="rId4" Type="http://schemas.openxmlformats.org/officeDocument/2006/relationships/hyperlink" Target="https://www.youtube.com/watch?v=tt1Fmh3UY9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1.png"/><Relationship Id="rId7" Type="http://schemas.openxmlformats.org/officeDocument/2006/relationships/slide" Target="slide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92.png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vc.ru/5666-mike-krieger-instagram" TargetMode="External"/><Relationship Id="rId3" Type="http://schemas.openxmlformats.org/officeDocument/2006/relationships/hyperlink" Target="https://ria.ru/spravka/20100606/243070169.html" TargetMode="External"/><Relationship Id="rId7" Type="http://schemas.openxmlformats.org/officeDocument/2006/relationships/hyperlink" Target="http://djdiplomat.ru/novosti/istoriya-sozdaniya-sajta-odnoklassnik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d-x.ru/history-of-social-network-odnoklassniki/" TargetMode="External"/><Relationship Id="rId5" Type="http://schemas.openxmlformats.org/officeDocument/2006/relationships/hyperlink" Target="http://webstudio2u.net/ru/studio-web/598-istoriya-sozdaniya-twitter.html" TargetMode="External"/><Relationship Id="rId4" Type="http://schemas.openxmlformats.org/officeDocument/2006/relationships/hyperlink" Target="http://miolaweb.ru/biznes-uroki/istoriya-vozniknoveniya-i-razvitiya-socialnyx-setej/" TargetMode="External"/><Relationship Id="rId9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1%84%D1%84%D0%BC%D0%B0%D0%BD,_%D0%A0%D0%B8%D0%B4" TargetMode="External"/><Relationship Id="rId3" Type="http://schemas.openxmlformats.org/officeDocument/2006/relationships/hyperlink" Target="http://www.seoded.ru/istoriya/internet-history/youtube.html" TargetMode="External"/><Relationship Id="rId7" Type="http://schemas.openxmlformats.org/officeDocument/2006/relationships/hyperlink" Target="http://miolaweb.ru/biznes-uroki/istoriya-vozniknoveniya-i-razvitiya-socialnyx-setej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6%D1%83%D0%BA%D0%B5%D1%80%D0%B1%D0%B5%D1%80%D0%B3,_%D0%9C%D0%B0%D1%80%D0%BA" TargetMode="External"/><Relationship Id="rId5" Type="http://schemas.openxmlformats.org/officeDocument/2006/relationships/hyperlink" Target="https://habrahabr.ru/post/300492/" TargetMode="External"/><Relationship Id="rId4" Type="http://schemas.openxmlformats.org/officeDocument/2006/relationships/hyperlink" Target="http://&#1089;&#1082;&#1072;&#1095;&#1072;&#1090;&#1100;-&#1074;&#1072;&#1090;&#1089;&#1072;&#1087;-&#1073;&#1077;&#1089;&#1087;&#1083;&#1072;&#1090;&#1085;&#1086;.&#1088;&#1092;/whatsapp-history" TargetMode="External"/><Relationship Id="rId9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E%D1%80%D1%81%D0%B8,_%D0%94%D0%B6%D0%B5%D0%BA" TargetMode="External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olaweb.ru/biznes-uroki/istoriya-vozniknoveniya-i-razvitiya-socialnyx-setej/" TargetMode="External"/><Relationship Id="rId5" Type="http://schemas.openxmlformats.org/officeDocument/2006/relationships/hyperlink" Target="https://ru.wikipedia.org/wiki/%D0%94%D1%83%D1%80%D0%BE%D0%B2,_%D0%9F%D0%B0%D0%B2%D0%B5%D0%BB_%D0%92%D0%B0%D0%BB%D0%B5%D1%80%D1%8C%D0%B5%D0%B2%D0%B8%D1%87" TargetMode="External"/><Relationship Id="rId4" Type="http://schemas.openxmlformats.org/officeDocument/2006/relationships/hyperlink" Target="https://tjournal.ru/58252-profil-kevin-sistrom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joio.us/wp-content/uploads/2016/08/socialmedia.png" TargetMode="External"/><Relationship Id="rId7" Type="http://schemas.openxmlformats.org/officeDocument/2006/relationships/hyperlink" Target="https://image.slidesharecdn.com/random-111230034905-phpapp01/95/-2-728.jpg?cb=13252176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ideplayer.com/slide/9366683/28/images/30/Classical+random+graphs.jpg" TargetMode="External"/><Relationship Id="rId5" Type="http://schemas.openxmlformats.org/officeDocument/2006/relationships/hyperlink" Target="https://image.slidesharecdn.com/reynoso-redes-110428140022-phpapp01/95/redes-sociales-y-complejidad-44-638.jpg?cb=1351511784" TargetMode="External"/><Relationship Id="rId4" Type="http://schemas.openxmlformats.org/officeDocument/2006/relationships/hyperlink" Target="https://image.flaticon.com/sprites/share/packs/124009-social-networks-logos.png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lsopyme.com/wp-content/uploads/2016/04/Yair-Goldfinger-Arik-Vardi-Sefi-Vigiser-and-Amnon-Amir.jpg" TargetMode="External"/><Relationship Id="rId3" Type="http://schemas.openxmlformats.org/officeDocument/2006/relationships/hyperlink" Target="https://image.slidesharecdn.com/smm-slides-ch4-160621151908/95/social-media-mining-chapter-4-network-models-59-638.jpg?cb=1493185733" TargetMode="External"/><Relationship Id="rId7" Type="http://schemas.openxmlformats.org/officeDocument/2006/relationships/hyperlink" Target="https://upload.wikimedia.org/wikipedia/ru/thumb/3/33/Mirc_logo.svg/1200px-Mirc_logo.sv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rc.com/images/khaled.gif" TargetMode="External"/><Relationship Id="rId5" Type="http://schemas.openxmlformats.org/officeDocument/2006/relationships/hyperlink" Target="https://www.livinginternet.com/g/oikarinen_jarkko.jpg" TargetMode="External"/><Relationship Id="rId4" Type="http://schemas.openxmlformats.org/officeDocument/2006/relationships/hyperlink" Target="http://femto.com.ua/phys_world/img_phys_world/00079_1.jpg" TargetMode="External"/><Relationship Id="rId9" Type="http://schemas.openxmlformats.org/officeDocument/2006/relationships/slide" Target="slide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lamcdn.net/lookatme.ru/post_image-image/TvIi4abdzQ07Yodhsgjafg-article.png" TargetMode="External"/><Relationship Id="rId3" Type="http://schemas.openxmlformats.org/officeDocument/2006/relationships/hyperlink" Target="https://tctechcrunch2011.files.wordpress.com/2016/11/icq-logo.png" TargetMode="External"/><Relationship Id="rId7" Type="http://schemas.openxmlformats.org/officeDocument/2006/relationships/hyperlink" Target="https://www.indicative.com/wp-content/uploads/2015/08/company_andrew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mto.com.ua/phys_world/img_phys_world/00079_1.jpg" TargetMode="External"/><Relationship Id="rId5" Type="http://schemas.openxmlformats.org/officeDocument/2006/relationships/hyperlink" Target="https://sixdegs.com/wp-content/uploads/2015/02/sixdegs-1-300x214.png" TargetMode="External"/><Relationship Id="rId4" Type="http://schemas.openxmlformats.org/officeDocument/2006/relationships/hyperlink" Target="https://media.licdn.com/media/p/5/000/235/1ed/38e339e.png" TargetMode="External"/><Relationship Id="rId9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upload.wikimedia.org/wikipedia/commons/f/f8/Cyworld.jpg" TargetMode="External"/><Relationship Id="rId7" Type="http://schemas.openxmlformats.org/officeDocument/2006/relationships/hyperlink" Target="http://mamuna.com/system/logos/130/normal/ryzelogo.jpg?132396377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c.pics.livejournal.com/lindenss/3290261/178757/178757_original.jpg" TargetMode="External"/><Relationship Id="rId5" Type="http://schemas.openxmlformats.org/officeDocument/2006/relationships/hyperlink" Target="http://4.bp.blogspot.com/_YSkl2inpFu8/SoYXYOlPBwI/AAAAAAAAADU/5Q4Pw-gDavY/s200/black+planet+logo.gif" TargetMode="External"/><Relationship Id="rId4" Type="http://schemas.openxmlformats.org/officeDocument/2006/relationships/hyperlink" Target="https://lh3.googleusercontent.com/VbwFy5vmRycNseGZX5Uejhf9OGxgAed73hsN03OOd7sQEK13NiUFgd5Tke0BCwQp4A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www.islandmediamanagement.com/wp-content/uploads/2017/05/linkedin_logo1-56b090895f9b58b7d0241592.jpg" TargetMode="External"/><Relationship Id="rId7" Type="http://schemas.openxmlformats.org/officeDocument/2006/relationships/hyperlink" Target="https://lh5.ggpht.com/fhbS_3BlwWsHy0WuboKoz1cFpEYrCIeNSb8AnEC8O25-2AY30ucy2sqO0mjGT6krvPU=w3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ssebox.com/attachments/details/10522" TargetMode="External"/><Relationship Id="rId5" Type="http://schemas.openxmlformats.org/officeDocument/2006/relationships/hyperlink" Target="https://upload.wikimedia.org/wikipedia/commons/c/c3/Hi5_logo_2.jpg" TargetMode="External"/><Relationship Id="rId4" Type="http://schemas.openxmlformats.org/officeDocument/2006/relationships/hyperlink" Target="http://logodatabases.com/wp-content/uploads/2012/03/myspace-logo-2012-839x1024.jpg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2.bp.blogspot.com/_NH-xSMedrAY/SzCnst4JmWI/AAAAAAAAAuU/-HFILeBwovg/s320/jonathanabrams.jpg" TargetMode="External"/><Relationship Id="rId7" Type="http://schemas.openxmlformats.org/officeDocument/2006/relationships/hyperlink" Target="http://luminamedia.com/wp-content/uploads/2015/09/Dogster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bs.twimg.com/profile_images/563000218/BigPinkLogo_400x400.jpg" TargetMode="External"/><Relationship Id="rId5" Type="http://schemas.openxmlformats.org/officeDocument/2006/relationships/hyperlink" Target="http://cdn2.listsoplenty.com/listsoplenty-cdn/uploads/2010/12/ASMALLWORLD.net_.gif" TargetMode="External"/><Relationship Id="rId4" Type="http://schemas.openxmlformats.org/officeDocument/2006/relationships/hyperlink" Target="http://www.peoples.ru/undertake/founder/reid_hoffman/hoffman_3000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lh3.googleusercontent.com/sZQJnzK7gIryRvUs1XZgC_HHCUryw22TrYIu-LeTDCF2t7LEy0-YzDPu96okKgG0y5c=w300" TargetMode="External"/><Relationship Id="rId7" Type="http://schemas.openxmlformats.org/officeDocument/2006/relationships/hyperlink" Target="https://upload.wikimedia.org/wikipedia/commons/thumb/7/7c/Facebook_New_Logo_(2015).svg/1200px-Facebook_New_Logo_(2015).svg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4cdn.org/p/1507707933671.jpg?__cf_waf_tk__=118227002F9FdNUKUju1NwrWLxPM61cuHkds" TargetMode="External"/><Relationship Id="rId5" Type="http://schemas.openxmlformats.org/officeDocument/2006/relationships/hyperlink" Target="http://www.siliconbeat.com/entries/dball_text_1000x350.jpg" TargetMode="External"/><Relationship Id="rId4" Type="http://schemas.openxmlformats.org/officeDocument/2006/relationships/hyperlink" Target="https://lh3.googleusercontent.com/-y5EiAXPYXf8/UVFpikFPplI/AAAAAAAADCY/J0n4W25hCD0/s625/multiply-logo.jpg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i.cnn.net/money/popups/2006/fortune/portraitsofpower/img/POW27_Y.jpg" TargetMode="External"/><Relationship Id="rId3" Type="http://schemas.openxmlformats.org/officeDocument/2006/relationships/hyperlink" Target="https://fbnewsroomus.files.wordpress.com/2015/05/mark-zuckerberg-headshot.jpg?w=960" TargetMode="External"/><Relationship Id="rId7" Type="http://schemas.openxmlformats.org/officeDocument/2006/relationships/hyperlink" Target="https://themoscowtimes.com/static/uploads/publications/2017/10/16/d538d6fbfc31423282e06b5269cc6a57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nob.ru/i/indoc/f1/user_374316.jpg" TargetMode="External"/><Relationship Id="rId5" Type="http://schemas.openxmlformats.org/officeDocument/2006/relationships/hyperlink" Target="https://cdn.betakit.com/wp-content/uploads/2013/08/123-poster-square-most-innovative-company-2012.png" TargetMode="External"/><Relationship Id="rId4" Type="http://schemas.openxmlformats.org/officeDocument/2006/relationships/hyperlink" Target="https://static.seekingalpha.com/uploads/2016/6/957061_14658275953518_rId7.jpg" TargetMode="External"/><Relationship Id="rId9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agent4stars.com/wp-content/uploads/2014/02/Screen-Shot-2014-02-20-at-12.27.27-PM.png" TargetMode="External"/><Relationship Id="rId7" Type="http://schemas.openxmlformats.org/officeDocument/2006/relationships/hyperlink" Target="https://lh6.ggpht.com/mp86vbELnqLi2FzvhiKdPX31_oiTRLNyeK8x4IIrbF5eD1D5RdnVwjQP0hwMNR_JdA=w3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dn-images-1.medium.com/max/1600/1*yxpyk1ZjrgStman0455BoQ.png" TargetMode="External"/><Relationship Id="rId5" Type="http://schemas.openxmlformats.org/officeDocument/2006/relationships/hyperlink" Target="https://instagram-brand.com/wp-content/uploads/2016/11/app-icon2.png" TargetMode="External"/><Relationship Id="rId4" Type="http://schemas.openxmlformats.org/officeDocument/2006/relationships/hyperlink" Target="https://static.seekingalpha.com/uploads/2016/6/957061_14658275953518_rId7.jpg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telegram.org/img/t_logo.png" TargetMode="External"/><Relationship Id="rId7" Type="http://schemas.openxmlformats.org/officeDocument/2006/relationships/hyperlink" Target="https://www.brainity.moscow/upload/iblock/3ab/3ab16bea94b09db90e0f618be8c0ee19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ytimg.com/vi/nIteSSNp76Q/hqdefault.jpg" TargetMode="External"/><Relationship Id="rId5" Type="http://schemas.openxmlformats.org/officeDocument/2006/relationships/hyperlink" Target="https://ichef.bbci.co.uk/news/660/cpsprodpb/10145/production/_96216856_tv039706730.jpg" TargetMode="External"/><Relationship Id="rId4" Type="http://schemas.openxmlformats.org/officeDocument/2006/relationships/hyperlink" Target="http://spaceincome.com/wp-content/uploads/post_img/time_zuckerberg.jpg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s://i.ytimg.com/vi/uDwwCG1sjBM/hqdefault.jpg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toyokeizai.net/mwimgs/f/9/1280/img_f93dfcc7fc5f3b2ea741ab680fa81d30646238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paceincome.com/wp-content/uploads/post_img/time_zuckerberg.jpg" TargetMode="External"/><Relationship Id="rId5" Type="http://schemas.openxmlformats.org/officeDocument/2006/relationships/hyperlink" Target="https://chincit.ru/pics/2012/05/1336658510_2496.jpg" TargetMode="External"/><Relationship Id="rId10" Type="http://schemas.openxmlformats.org/officeDocument/2006/relationships/slide" Target="slide3.xml"/><Relationship Id="rId4" Type="http://schemas.openxmlformats.org/officeDocument/2006/relationships/hyperlink" Target="https://team.mail.ru/wp-content/uploads/2016/04/1-3-750x349.png" TargetMode="External"/><Relationship Id="rId9" Type="http://schemas.openxmlformats.org/officeDocument/2006/relationships/hyperlink" Target="https://i.ytimg.com/vi/jNQXAC9IVRw/hqdefault.jpg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i.ytimg.com/vi/bTA4zrabv3g/maxresdefault.jpg" TargetMode="External"/><Relationship Id="rId7" Type="http://schemas.openxmlformats.org/officeDocument/2006/relationships/hyperlink" Target="https://img-fotki.yandex.ru/get/6505/124263804.30/0_844e1_c1816fe4_XXX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ytimg.com/vi/OyEu7kRoQQI/hqdefault.jpg" TargetMode="External"/><Relationship Id="rId5" Type="http://schemas.openxmlformats.org/officeDocument/2006/relationships/hyperlink" Target="https://papermag-img.rbl.ms/simage/https:/assets.rbl.ms/2521620/980x.jpg/2000,2000/hb9GXultDNtK5hbC/img.jpg" TargetMode="External"/><Relationship Id="rId4" Type="http://schemas.openxmlformats.org/officeDocument/2006/relationships/hyperlink" Target="http://globalscope.in/wp-content/uploads/2017/05/education-icon-01.pn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tyimages.com/detail/illustration/smiley-face-emoticon-with-big-blue-eyes-wide-royalty-free-illustration/164416629?esource=SEO_GIS_CDN_Redirec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Развитие социальных сетей: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история создания</a:t>
            </a:r>
            <a:endParaRPr lang="ru-RU" dirty="0">
              <a:latin typeface="+mn-lt"/>
            </a:endParaRPr>
          </a:p>
        </p:txBody>
      </p:sp>
      <p:sp>
        <p:nvSpPr>
          <p:cNvPr id="1229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3" name="AutoShape 15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1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17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542057"/>
            <a:ext cx="1428760" cy="6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500174"/>
            <a:ext cx="2357454" cy="68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522503"/>
            <a:ext cx="2286016" cy="66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91250" y="3914775"/>
            <a:ext cx="29527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История возникновения и развития социальных </a:t>
            </a:r>
            <a:r>
              <a:rPr lang="ru-RU" sz="2400" b="1" dirty="0" smtClean="0"/>
              <a:t>сетей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901" y="1214422"/>
            <a:ext cx="1500198" cy="8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7339" y="2214554"/>
            <a:ext cx="6582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31719" y="228599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3091" y="2928934"/>
            <a:ext cx="785818" cy="4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2214546" y="1157008"/>
            <a:ext cx="1143008" cy="8572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1997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1068157"/>
            <a:ext cx="498672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err="1" smtClean="0"/>
              <a:t>AsianAvenue</a:t>
            </a:r>
            <a:r>
              <a:rPr lang="ru-RU" sz="2400" b="1" dirty="0" smtClean="0"/>
              <a:t> </a:t>
            </a:r>
            <a:endParaRPr lang="en-US" sz="2400" b="1" dirty="0"/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универсальный органайзер, который преобразовался в соц. сеть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57554" y="1514198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1" name="Овал 20"/>
          <p:cNvSpPr/>
          <p:nvPr/>
        </p:nvSpPr>
        <p:spPr>
          <a:xfrm>
            <a:off x="2214546" y="2347641"/>
            <a:ext cx="1143008" cy="8572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1999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211165"/>
            <a:ext cx="535785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err="1" smtClean="0"/>
              <a:t>Cyworld</a:t>
            </a:r>
            <a:r>
              <a:rPr lang="ru-RU" sz="2400" b="1" dirty="0" smtClean="0"/>
              <a:t> </a:t>
            </a:r>
            <a:r>
              <a:rPr lang="en-US" sz="2400" b="1" dirty="0" smtClean="0"/>
              <a:t>/</a:t>
            </a:r>
            <a:r>
              <a:rPr lang="ru-RU" sz="2400" b="1" dirty="0" smtClean="0"/>
              <a:t> QQ </a:t>
            </a:r>
            <a:r>
              <a:rPr lang="en-US" sz="2400" b="1" dirty="0" smtClean="0"/>
              <a:t>/ </a:t>
            </a:r>
            <a:r>
              <a:rPr lang="ru-RU" sz="2400" b="1" dirty="0" err="1" smtClean="0"/>
              <a:t>Blackplanet</a:t>
            </a:r>
            <a:r>
              <a:rPr lang="ru-RU" sz="2400" b="1" dirty="0" smtClean="0"/>
              <a:t> 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в виде форума</a:t>
            </a:r>
            <a:r>
              <a:rPr lang="en-US" sz="2400" dirty="0" smtClean="0"/>
              <a:t> /</a:t>
            </a:r>
            <a:r>
              <a:rPr lang="ru-RU" sz="2400" dirty="0" smtClean="0"/>
              <a:t> сервис мгновенных сообщений </a:t>
            </a:r>
            <a:r>
              <a:rPr lang="en-US" sz="2400" dirty="0" smtClean="0"/>
              <a:t>/ </a:t>
            </a:r>
            <a:r>
              <a:rPr lang="ru-RU" sz="2400" dirty="0" err="1" smtClean="0"/>
              <a:t>онлайн-сообщество</a:t>
            </a:r>
            <a:endParaRPr lang="ru-RU" sz="24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357554" y="2728644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4" name="Овал 23"/>
          <p:cNvSpPr/>
          <p:nvPr/>
        </p:nvSpPr>
        <p:spPr>
          <a:xfrm>
            <a:off x="2214546" y="3538274"/>
            <a:ext cx="1143008" cy="8572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1999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3425611"/>
            <a:ext cx="5272474" cy="13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smtClean="0"/>
              <a:t>ЖЖ</a:t>
            </a:r>
            <a:r>
              <a:rPr lang="en-US" sz="2400" b="1" dirty="0" smtClean="0"/>
              <a:t> </a:t>
            </a:r>
            <a:endParaRPr lang="ru-RU" sz="2400" dirty="0" smtClean="0"/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массовый </a:t>
            </a:r>
            <a:r>
              <a:rPr lang="ru-RU" sz="2400" dirty="0" err="1" smtClean="0"/>
              <a:t>хостинг</a:t>
            </a:r>
            <a:r>
              <a:rPr lang="ru-RU" sz="2400" dirty="0" smtClean="0"/>
              <a:t> </a:t>
            </a:r>
            <a:r>
              <a:rPr lang="ru-RU" sz="2400" dirty="0" err="1" smtClean="0"/>
              <a:t>блогов</a:t>
            </a:r>
            <a:r>
              <a:rPr lang="ru-RU" sz="2400" dirty="0" smtClean="0"/>
              <a:t> был создан американским студентом </a:t>
            </a:r>
            <a:r>
              <a:rPr lang="ru-RU" sz="2400" dirty="0" err="1" smtClean="0"/>
              <a:t>Брэдом</a:t>
            </a:r>
            <a:r>
              <a:rPr lang="ru-RU" sz="2400" dirty="0" smtClean="0"/>
              <a:t> </a:t>
            </a:r>
            <a:r>
              <a:rPr lang="ru-RU" sz="2400" dirty="0" err="1" smtClean="0"/>
              <a:t>Фицпатриком</a:t>
            </a:r>
            <a:r>
              <a:rPr lang="ru-RU" sz="2400" dirty="0" smtClean="0"/>
              <a:t> </a:t>
            </a:r>
            <a:endParaRPr lang="ru-RU" sz="2400" b="1" dirty="0" smtClean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357554" y="3943090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1653" y="3643314"/>
            <a:ext cx="857256" cy="1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Овал 28"/>
          <p:cNvSpPr/>
          <p:nvPr/>
        </p:nvSpPr>
        <p:spPr>
          <a:xfrm>
            <a:off x="2214546" y="5000636"/>
            <a:ext cx="1143008" cy="8572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2001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868" y="4911785"/>
            <a:ext cx="498672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en-US" sz="2400" b="1" dirty="0" smtClean="0"/>
              <a:t> </a:t>
            </a:r>
            <a:r>
              <a:rPr lang="en-US" sz="2400" b="1" dirty="0" err="1" smtClean="0"/>
              <a:t>Ryze</a:t>
            </a:r>
            <a:r>
              <a:rPr lang="ru-RU" sz="2400" dirty="0" smtClean="0"/>
              <a:t>  </a:t>
            </a:r>
            <a:endParaRPr lang="en-US" sz="2400" dirty="0"/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ресурс для поиска деловых контактов (толчок к развитию уже широко популярной </a:t>
            </a:r>
            <a:r>
              <a:rPr lang="ru-RU" sz="2400" dirty="0" err="1" smtClean="0"/>
              <a:t>LinkedIn</a:t>
            </a:r>
            <a:r>
              <a:rPr lang="ru-RU" sz="2400" dirty="0" smtClean="0"/>
              <a:t>)</a:t>
            </a:r>
            <a:endParaRPr lang="en-US" sz="2400" dirty="0" smtClean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3357554" y="5357826"/>
            <a:ext cx="214314" cy="14024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5214950"/>
            <a:ext cx="173181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6" name="Управляющая кнопка: назад 35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возврат 38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9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1" grpId="0" animBg="1"/>
      <p:bldP spid="22" grpId="0"/>
      <p:bldP spid="24" grpId="0" animBg="1"/>
      <p:bldP spid="25" grpId="0"/>
      <p:bldP spid="29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История возникновения и развития социальных </a:t>
            </a:r>
            <a:r>
              <a:rPr lang="ru-RU" sz="2400" b="1" dirty="0" smtClean="0"/>
              <a:t>сетей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1106888"/>
            <a:ext cx="17145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206" y="3107152"/>
            <a:ext cx="1452530" cy="44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Овал 22"/>
          <p:cNvSpPr/>
          <p:nvPr/>
        </p:nvSpPr>
        <p:spPr>
          <a:xfrm>
            <a:off x="1785918" y="1142984"/>
            <a:ext cx="1143008" cy="78581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2002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1249764"/>
            <a:ext cx="53578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err="1" smtClean="0"/>
              <a:t>Friendster</a:t>
            </a:r>
            <a:r>
              <a:rPr lang="ru-RU" sz="2400" b="1" dirty="0" smtClean="0"/>
              <a:t> </a:t>
            </a:r>
            <a:endParaRPr lang="en-US" sz="2400" b="1" dirty="0"/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Основная цель: находить новых друзей и знакомых. Автор - Джонатан </a:t>
            </a:r>
            <a:r>
              <a:rPr lang="ru-RU" sz="2400" dirty="0" err="1" smtClean="0"/>
              <a:t>Абрамс</a:t>
            </a:r>
            <a:endParaRPr lang="ru-RU" sz="2400" dirty="0" smtClean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928926" y="1500174"/>
            <a:ext cx="4286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6" name="Овал 25"/>
          <p:cNvSpPr/>
          <p:nvPr/>
        </p:nvSpPr>
        <p:spPr>
          <a:xfrm>
            <a:off x="1785918" y="2465481"/>
            <a:ext cx="1143008" cy="78581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2002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2664123"/>
            <a:ext cx="535785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err="1"/>
              <a:t>LinkedIn</a:t>
            </a:r>
            <a:r>
              <a:rPr lang="ru-RU" sz="2400" b="1" dirty="0"/>
              <a:t> 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сеть для профессионалов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Основатель: Рейд Хоффман</a:t>
            </a:r>
            <a:endParaRPr lang="ru-RU" sz="2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928926" y="2846484"/>
            <a:ext cx="4286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857628"/>
            <a:ext cx="64384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 cstate="email"/>
          <a:srcRect l="-805"/>
          <a:stretch>
            <a:fillRect/>
          </a:stretch>
        </p:blipFill>
        <p:spPr bwMode="auto">
          <a:xfrm>
            <a:off x="642910" y="928670"/>
            <a:ext cx="928694" cy="12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10" y="2285992"/>
            <a:ext cx="928694" cy="123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Овал 45"/>
          <p:cNvSpPr/>
          <p:nvPr/>
        </p:nvSpPr>
        <p:spPr>
          <a:xfrm>
            <a:off x="1785918" y="3786190"/>
            <a:ext cx="1143008" cy="78581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2003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42930" y="3984832"/>
            <a:ext cx="505816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err="1" smtClean="0"/>
              <a:t>MySpace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Возможность создания персональных профилей, собственный </a:t>
            </a:r>
            <a:r>
              <a:rPr lang="ru-RU" sz="2400" dirty="0" err="1" smtClean="0"/>
              <a:t>блог</a:t>
            </a:r>
            <a:endParaRPr lang="ru-RU" sz="2400" dirty="0" smtClean="0"/>
          </a:p>
          <a:p>
            <a:pPr fontAlgn="base">
              <a:lnSpc>
                <a:spcPts val="2500"/>
              </a:lnSpc>
            </a:pPr>
            <a:endParaRPr lang="ru-RU" sz="2400" dirty="0"/>
          </a:p>
          <a:p>
            <a:pPr fontAlgn="base">
              <a:lnSpc>
                <a:spcPts val="2500"/>
              </a:lnSpc>
            </a:pPr>
            <a:r>
              <a:rPr lang="ru-RU" sz="2400" b="1" dirty="0" smtClean="0"/>
              <a:t>Hi5, </a:t>
            </a:r>
            <a:r>
              <a:rPr lang="ru-RU" sz="2400" b="1" dirty="0" err="1" smtClean="0"/>
              <a:t>OpenBC</a:t>
            </a:r>
            <a:r>
              <a:rPr lang="ru-RU" sz="2400" b="1" dirty="0" smtClean="0"/>
              <a:t> </a:t>
            </a:r>
            <a:r>
              <a:rPr lang="ru-RU" sz="2400" b="1" dirty="0"/>
              <a:t>и </a:t>
            </a:r>
            <a:r>
              <a:rPr lang="ru-RU" sz="2400" b="1" dirty="0" err="1" smtClean="0"/>
              <a:t>Tribe</a:t>
            </a:r>
            <a:r>
              <a:rPr lang="ru-RU" sz="2400" b="1" dirty="0" smtClean="0"/>
              <a:t> 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928926" y="4167193"/>
            <a:ext cx="428628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10" y="4929198"/>
            <a:ext cx="857256" cy="42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43042" y="4929198"/>
            <a:ext cx="1500198" cy="43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10" y="5500702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3" name="Управляющая кнопка: назад 32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озврат 35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11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 animBg="1"/>
      <p:bldP spid="27" grpId="0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История возникновения и развития социальных </a:t>
            </a:r>
            <a:r>
              <a:rPr lang="ru-RU" sz="2400" b="1" dirty="0" smtClean="0"/>
              <a:t>сетей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214422"/>
            <a:ext cx="2143140" cy="84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92867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2071678"/>
            <a:ext cx="1285884" cy="96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357430"/>
            <a:ext cx="857256" cy="93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242886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2214554"/>
            <a:ext cx="1571636" cy="8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71604" y="1275144"/>
            <a:ext cx="2071702" cy="72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786710" y="2214554"/>
            <a:ext cx="67970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ый треугольник 26"/>
          <p:cNvSpPr/>
          <p:nvPr/>
        </p:nvSpPr>
        <p:spPr>
          <a:xfrm rot="5400000">
            <a:off x="-214330" y="1071562"/>
            <a:ext cx="1857388" cy="1428728"/>
          </a:xfrm>
          <a:prstGeom prst="rtTriangl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rot="5400000">
            <a:off x="-250049" y="4321991"/>
            <a:ext cx="1928826" cy="1428728"/>
          </a:xfrm>
          <a:prstGeom prst="rtTriangl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2006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3108" y="4429132"/>
            <a:ext cx="1238244" cy="10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357686" y="4286256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286512" y="4286256"/>
            <a:ext cx="205220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14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Время для отдыха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3" name="Управляющая кнопка: назад 32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озврат 35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928670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Упражнения для глаз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Делайте упражнения для глаз по 6-8 раз по движению стрелки на рисунках.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1" name="Рисунок 30" descr="http://img0.liveinternet.ru/images/attach/c/4/78/982/78982000_large_1318401406_Snimok.pn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214554"/>
            <a:ext cx="4429156" cy="440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14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15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57290" y="2428868"/>
            <a:ext cx="6143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/>
              <a:t>Самые популярные социальные сети современности</a:t>
            </a:r>
            <a:endParaRPr lang="ru-RU" sz="40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7206" y="2857496"/>
            <a:ext cx="430679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err="1" smtClean="0"/>
              <a:t>Facebook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285730"/>
            <a:ext cx="1643074" cy="6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7207" y="2857496"/>
            <a:ext cx="430679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AutoShape 6" descr="Flag of the United States.svg">
            <a:hlinkClick r:id="rId4" tooltip="&quot;Соединённые Штаты Америки&quot;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209550" cy="114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83492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Facebook</a:t>
            </a:r>
            <a:r>
              <a:rPr lang="ru-RU" sz="2400" dirty="0"/>
              <a:t> зародился как сайт для общения студентов Гарвардского университета. </a:t>
            </a:r>
            <a:r>
              <a:rPr lang="en-US" sz="2400" dirty="0"/>
              <a:t> </a:t>
            </a:r>
            <a:r>
              <a:rPr lang="ru-RU" sz="2400" dirty="0" smtClean="0"/>
              <a:t>Основателем </a:t>
            </a:r>
            <a:r>
              <a:rPr lang="ru-RU" sz="2400" dirty="0"/>
              <a:t>сервиса является </a:t>
            </a:r>
            <a:r>
              <a:rPr lang="ru-RU" sz="2400" b="1" dirty="0"/>
              <a:t>Марк </a:t>
            </a:r>
            <a:r>
              <a:rPr lang="ru-RU" sz="2400" b="1" dirty="0" err="1"/>
              <a:t>Цукерберг</a:t>
            </a:r>
            <a:r>
              <a:rPr lang="ru-RU" sz="2400" dirty="0"/>
              <a:t>, который смонтировал портал в общежитии </a:t>
            </a:r>
            <a:r>
              <a:rPr lang="ru-RU" sz="2400" dirty="0" smtClean="0"/>
              <a:t>университета.</a:t>
            </a:r>
            <a:r>
              <a:rPr lang="ru-RU" sz="2400" dirty="0"/>
              <a:t> </a:t>
            </a:r>
            <a:r>
              <a:rPr lang="ru-RU" sz="2400" dirty="0" smtClean="0"/>
              <a:t>Благодаря </a:t>
            </a:r>
            <a:r>
              <a:rPr lang="ru-RU" sz="2400" dirty="0"/>
              <a:t>своему сайту Марк </a:t>
            </a:r>
            <a:r>
              <a:rPr lang="ru-RU" sz="2400" dirty="0" smtClean="0"/>
              <a:t>стал </a:t>
            </a:r>
            <a:r>
              <a:rPr lang="ru-RU" sz="2400" dirty="0"/>
              <a:t>самым молодым "бумажным" миллиардером в свои 23 года. </a:t>
            </a:r>
            <a:endParaRPr lang="en-US" sz="2400" dirty="0" smtClean="0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000372"/>
            <a:ext cx="1642967" cy="22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42844" y="5302733"/>
            <a:ext cx="192882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Человек </a:t>
            </a:r>
            <a:r>
              <a:rPr lang="ru-RU" sz="2400" dirty="0"/>
              <a:t>2010 </a:t>
            </a:r>
            <a:r>
              <a:rPr lang="ru-RU" sz="2400" dirty="0" smtClean="0"/>
              <a:t>года</a:t>
            </a:r>
            <a:endParaRPr lang="ru-RU" sz="2400" dirty="0"/>
          </a:p>
        </p:txBody>
      </p:sp>
      <p:pic>
        <p:nvPicPr>
          <p:cNvPr id="30728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3357562"/>
            <a:ext cx="2794019" cy="15716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2143108" y="5000636"/>
            <a:ext cx="2928958" cy="105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Гарвард – официальная речь в 2007 г. </a:t>
            </a:r>
            <a:endParaRPr lang="ru-RU" sz="2400" dirty="0"/>
          </a:p>
        </p:txBody>
      </p:sp>
      <p:sp>
        <p:nvSpPr>
          <p:cNvPr id="25" name="Круговая стрелка 24"/>
          <p:cNvSpPr/>
          <p:nvPr/>
        </p:nvSpPr>
        <p:spPr>
          <a:xfrm rot="6758285">
            <a:off x="5028137" y="3044382"/>
            <a:ext cx="428628" cy="5000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347770"/>
              <a:gd name="adj5" fmla="val 125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6286520"/>
            <a:ext cx="2394245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Марк </a:t>
            </a:r>
            <a:r>
              <a:rPr lang="ru-RU" sz="2400" b="1" dirty="0" err="1" smtClean="0"/>
              <a:t>Цукерберг</a:t>
            </a:r>
            <a:endParaRPr lang="ru-RU" sz="2400" dirty="0"/>
          </a:p>
        </p:txBody>
      </p:sp>
      <p:sp>
        <p:nvSpPr>
          <p:cNvPr id="20" name="Управляющая кнопка: фильм 19">
            <a:hlinkClick r:id="rId6" action="ppaction://program" highlightClick="1"/>
          </p:cNvPr>
          <p:cNvSpPr/>
          <p:nvPr/>
        </p:nvSpPr>
        <p:spPr>
          <a:xfrm>
            <a:off x="4572000" y="2857496"/>
            <a:ext cx="500066" cy="428628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8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2843" y="83492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Facebook</a:t>
            </a:r>
            <a:r>
              <a:rPr lang="ru-RU" sz="2400" dirty="0"/>
              <a:t> зародился как сайт для общения студентов Гарвардского университета. </a:t>
            </a:r>
            <a:r>
              <a:rPr lang="en-US" sz="2400" dirty="0"/>
              <a:t> </a:t>
            </a:r>
            <a:r>
              <a:rPr lang="ru-RU" sz="2400" dirty="0" smtClean="0"/>
              <a:t>Основателем </a:t>
            </a:r>
            <a:r>
              <a:rPr lang="ru-RU" sz="2400" dirty="0"/>
              <a:t>сервиса является </a:t>
            </a:r>
            <a:r>
              <a:rPr lang="ru-RU" sz="2400" b="1" dirty="0"/>
              <a:t>Марк </a:t>
            </a:r>
            <a:r>
              <a:rPr lang="ru-RU" sz="2400" b="1" dirty="0" err="1"/>
              <a:t>Цукерберг</a:t>
            </a:r>
            <a:r>
              <a:rPr lang="ru-RU" sz="2400" dirty="0"/>
              <a:t>, который смонтировал портал в общежитии </a:t>
            </a:r>
            <a:r>
              <a:rPr lang="ru-RU" sz="2400" dirty="0" smtClean="0"/>
              <a:t>университета.</a:t>
            </a:r>
            <a:r>
              <a:rPr lang="ru-RU" sz="2400" dirty="0"/>
              <a:t> </a:t>
            </a:r>
            <a:r>
              <a:rPr lang="ru-RU" sz="2400" dirty="0" smtClean="0"/>
              <a:t>Благодаря </a:t>
            </a:r>
            <a:r>
              <a:rPr lang="ru-RU" sz="2400" dirty="0"/>
              <a:t>своему сайту Марк </a:t>
            </a:r>
            <a:r>
              <a:rPr lang="ru-RU" sz="2400" dirty="0" smtClean="0"/>
              <a:t>стал </a:t>
            </a:r>
            <a:r>
              <a:rPr lang="ru-RU" sz="2400" dirty="0"/>
              <a:t>самым молодым "бумажным" миллиардером в свои 23 года. </a:t>
            </a:r>
            <a:endParaRPr lang="en-US" sz="2400" dirty="0" smtClean="0"/>
          </a:p>
        </p:txBody>
      </p:sp>
      <p:sp>
        <p:nvSpPr>
          <p:cNvPr id="33" name="Прямоугольник 32"/>
          <p:cNvSpPr/>
          <p:nvPr/>
        </p:nvSpPr>
        <p:spPr>
          <a:xfrm>
            <a:off x="2428859" y="6286520"/>
            <a:ext cx="2394245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Марк </a:t>
            </a:r>
            <a:r>
              <a:rPr lang="ru-RU" sz="2400" b="1" dirty="0" err="1" smtClean="0"/>
              <a:t>Цукерберг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 animBg="1"/>
      <p:bldP spid="20" grpId="0" animBg="1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en-US" sz="2400" b="1" dirty="0" smtClean="0"/>
              <a:t>LinkedIn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928670"/>
            <a:ext cx="8358246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err="1" smtClean="0"/>
              <a:t>LinkedIn</a:t>
            </a:r>
            <a:r>
              <a:rPr lang="ru-RU" sz="2400" dirty="0" smtClean="0"/>
              <a:t>  — социальная сеть для поиска и установления деловых контактов. Сайт доступен на 23 языках мира.</a:t>
            </a:r>
          </a:p>
        </p:txBody>
      </p: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285728"/>
            <a:ext cx="2500331" cy="7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496"/>
            <a:ext cx="3933821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3857620" y="4000504"/>
            <a:ext cx="4929222" cy="1695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В июне 2016 года сайт был приобретён компанией </a:t>
            </a:r>
            <a:r>
              <a:rPr lang="ru-RU" sz="2400" dirty="0" err="1" smtClean="0"/>
              <a:t>Microsoft</a:t>
            </a:r>
            <a:r>
              <a:rPr lang="ru-RU" sz="2400" dirty="0" smtClean="0"/>
              <a:t> за 26,2 </a:t>
            </a:r>
            <a:r>
              <a:rPr lang="ru-RU" sz="2400" dirty="0" err="1" smtClean="0"/>
              <a:t>млрд</a:t>
            </a:r>
            <a:r>
              <a:rPr lang="ru-RU" sz="2400" dirty="0" smtClean="0"/>
              <a:t> долларов.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С 4 августа 2016 года заблокирован на территории РФ.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1857364"/>
            <a:ext cx="5357850" cy="169533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В </a:t>
            </a:r>
            <a:r>
              <a:rPr lang="ru-RU" sz="2400" dirty="0" err="1" smtClean="0"/>
              <a:t>LinkedIn</a:t>
            </a:r>
            <a:r>
              <a:rPr lang="ru-RU" sz="2400" dirty="0" smtClean="0"/>
              <a:t> зарегистрировано более 500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пользователей, представляющих 150 отраслей бизнеса из 200 стран. 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Дата основания: 2002 г., Маунтин-Вью, Калифорния, США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6286520"/>
            <a:ext cx="2052870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Рид Хоффман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4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en-US" sz="2400" b="1" dirty="0" smtClean="0"/>
              <a:t>Twitter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2844" y="843300"/>
            <a:ext cx="828680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/>
              <a:t>Сервис </a:t>
            </a:r>
            <a:r>
              <a:rPr lang="ru-RU" sz="2400" dirty="0" err="1"/>
              <a:t>микроблогов</a:t>
            </a:r>
            <a:r>
              <a:rPr lang="ru-RU" sz="2400" dirty="0"/>
              <a:t> </a:t>
            </a:r>
            <a:r>
              <a:rPr lang="ru-RU" sz="2400" dirty="0" err="1"/>
              <a:t>Twitter</a:t>
            </a:r>
            <a:r>
              <a:rPr lang="ru-RU" sz="2400" dirty="0"/>
              <a:t> (</a:t>
            </a:r>
            <a:r>
              <a:rPr lang="ru-RU" sz="2400" dirty="0" err="1"/>
              <a:t>Твиттер</a:t>
            </a:r>
            <a:r>
              <a:rPr lang="ru-RU" sz="2400" dirty="0"/>
              <a:t>, от английского </a:t>
            </a:r>
            <a:r>
              <a:rPr lang="ru-RU" sz="2400" dirty="0" err="1"/>
              <a:t>tweet</a:t>
            </a:r>
            <a:r>
              <a:rPr lang="ru-RU" sz="2400" dirty="0"/>
              <a:t> — «щебетать», «чирикать», «болтать</a:t>
            </a:r>
            <a:r>
              <a:rPr lang="ru-RU" sz="2400" dirty="0" smtClean="0"/>
              <a:t>»)  </a:t>
            </a:r>
            <a:r>
              <a:rPr lang="ru-RU" sz="2400" dirty="0"/>
              <a:t>— это система, которая позволяет пользователям отсылать текстовые короткие заметки (не более 140 символов</a:t>
            </a:r>
            <a:r>
              <a:rPr lang="ru-RU" sz="2400" dirty="0" smtClean="0"/>
              <a:t>).</a:t>
            </a:r>
          </a:p>
          <a:p>
            <a:pPr fontAlgn="base">
              <a:lnSpc>
                <a:spcPts val="2500"/>
              </a:lnSpc>
            </a:pPr>
            <a:endParaRPr lang="ru-RU" sz="2400" dirty="0"/>
          </a:p>
          <a:p>
            <a:pPr fontAlgn="base">
              <a:lnSpc>
                <a:spcPts val="2500"/>
              </a:lnSpc>
            </a:pPr>
            <a:r>
              <a:rPr lang="ru-RU" sz="2400" b="1" dirty="0"/>
              <a:t>История </a:t>
            </a:r>
            <a:r>
              <a:rPr lang="ru-RU" sz="2400" b="1" dirty="0" err="1"/>
              <a:t>Twitter</a:t>
            </a:r>
            <a:r>
              <a:rPr lang="ru-RU" sz="2400" dirty="0"/>
              <a:t> берет свое начало в 2006 году. Именно тогда создателю </a:t>
            </a:r>
            <a:r>
              <a:rPr lang="ru-RU" sz="2400" dirty="0" err="1"/>
              <a:t>Twitter</a:t>
            </a:r>
            <a:r>
              <a:rPr lang="ru-RU" sz="2400" dirty="0"/>
              <a:t> Джеку </a:t>
            </a:r>
            <a:r>
              <a:rPr lang="ru-RU" sz="2400" dirty="0" err="1"/>
              <a:t>Дорси</a:t>
            </a:r>
            <a:r>
              <a:rPr lang="ru-RU" sz="2400" dirty="0"/>
              <a:t> пришла в голову идея разработать </a:t>
            </a:r>
            <a:r>
              <a:rPr lang="ru-RU" sz="2400" dirty="0" err="1"/>
              <a:t>онлайн-сервис</a:t>
            </a:r>
            <a:r>
              <a:rPr lang="ru-RU" sz="2400" dirty="0"/>
              <a:t>, который бы позволял друзьям быстро обмениваться короткими сообщениями.</a:t>
            </a:r>
          </a:p>
        </p:txBody>
      </p: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599752"/>
            <a:ext cx="4857751" cy="325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AutoShape 2" descr="Картинки по запросу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2630" y="214291"/>
            <a:ext cx="8780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AutoShape 5" descr="Картинки по запросу Эван Уильямс: Как создавался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000504"/>
            <a:ext cx="2138364" cy="141824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42844" y="5500702"/>
            <a:ext cx="292895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err="1" smtClean="0"/>
              <a:t>Эван</a:t>
            </a:r>
            <a:r>
              <a:rPr lang="ru-RU" sz="2400" dirty="0" smtClean="0"/>
              <a:t> Уильямс - как </a:t>
            </a:r>
            <a:r>
              <a:rPr lang="ru-RU" sz="2400" dirty="0"/>
              <a:t>был создан </a:t>
            </a:r>
            <a:r>
              <a:rPr lang="ru-RU" sz="2400" dirty="0" err="1" smtClean="0"/>
              <a:t>Twitter</a:t>
            </a:r>
            <a:endParaRPr lang="ru-RU" sz="2400" dirty="0"/>
          </a:p>
        </p:txBody>
      </p:sp>
      <p:sp>
        <p:nvSpPr>
          <p:cNvPr id="19" name="Круговая стрелка 18"/>
          <p:cNvSpPr/>
          <p:nvPr/>
        </p:nvSpPr>
        <p:spPr>
          <a:xfrm rot="6758285">
            <a:off x="3044847" y="4104638"/>
            <a:ext cx="404113" cy="5000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347770"/>
              <a:gd name="adj5" fmla="val 125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5000636"/>
            <a:ext cx="1893275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Джек </a:t>
            </a:r>
            <a:r>
              <a:rPr lang="ru-RU" sz="2400" b="1" dirty="0" err="1" smtClean="0"/>
              <a:t>Дорси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0" name="Управляющая кнопка: фильм 19">
            <a:hlinkClick r:id="" action="ppaction://noaction" highlightClick="1"/>
          </p:cNvPr>
          <p:cNvSpPr/>
          <p:nvPr/>
        </p:nvSpPr>
        <p:spPr>
          <a:xfrm>
            <a:off x="2571736" y="3929066"/>
            <a:ext cx="500066" cy="428628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6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 animBg="1"/>
      <p:bldP spid="16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b="1" dirty="0" smtClean="0"/>
              <a:t>Одноклассники</a:t>
            </a:r>
            <a:endParaRPr lang="ru-RU" sz="22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1022766"/>
            <a:ext cx="864399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/>
              <a:t>Один из главных российских </a:t>
            </a:r>
            <a:r>
              <a:rPr lang="ru-RU" sz="2400" dirty="0" err="1" smtClean="0"/>
              <a:t>интернет-разработчиков</a:t>
            </a:r>
            <a:r>
              <a:rPr lang="ru-RU" sz="2400" dirty="0" smtClean="0"/>
              <a:t> Альберт Попков занялся программированием буквально со школьной скамьи. </a:t>
            </a:r>
          </a:p>
          <a:p>
            <a:pPr>
              <a:lnSpc>
                <a:spcPts val="2500"/>
              </a:lnSpc>
            </a:pPr>
            <a:r>
              <a:rPr lang="ru-RU" sz="2400" dirty="0" smtClean="0"/>
              <a:t>За последующие десять лет его мастерство в создании сайтов оценили компании </a:t>
            </a:r>
            <a:r>
              <a:rPr lang="ru-RU" sz="2400" b="1" dirty="0" err="1" smtClean="0"/>
              <a:t>Canon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Simon</a:t>
            </a:r>
            <a:r>
              <a:rPr lang="ru-RU" sz="2400" b="1" dirty="0" smtClean="0"/>
              <a:t> &amp; </a:t>
            </a:r>
            <a:r>
              <a:rPr lang="ru-RU" sz="2400" b="1" dirty="0" err="1" smtClean="0"/>
              <a:t>Schuster</a:t>
            </a:r>
            <a:r>
              <a:rPr lang="ru-RU" sz="2400" dirty="0" smtClean="0"/>
              <a:t>, полиция Нью-Йорка, а также — уже по другую сторону Атлантики — ведущие справочные службы Великобритании. По возвращении в Россию в 2006 году запустил </a:t>
            </a:r>
            <a:r>
              <a:rPr lang="ru-RU" sz="2400" dirty="0" err="1" smtClean="0"/>
              <a:t>Одноклассники.ру</a:t>
            </a:r>
            <a:r>
              <a:rPr lang="ru-RU" sz="2400" dirty="0" smtClean="0"/>
              <a:t> — простое, как все гениальное, сочетание поиска старых друзей и социальной сети.</a:t>
            </a:r>
            <a:endParaRPr lang="ru-RU" sz="2400" b="1" dirty="0"/>
          </a:p>
        </p:txBody>
      </p: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instagra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артинки по запросу Одноклассн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8" y="0"/>
            <a:ext cx="1143008" cy="114300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 l="3015" t="2147" r="2010"/>
          <a:stretch>
            <a:fillRect/>
          </a:stretch>
        </p:blipFill>
        <p:spPr bwMode="auto">
          <a:xfrm>
            <a:off x="4857722" y="4000504"/>
            <a:ext cx="42862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143380"/>
            <a:ext cx="4000528" cy="18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714744" y="6215082"/>
            <a:ext cx="2415598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Альберт Попков </a:t>
            </a:r>
            <a:endParaRPr lang="ru-RU" sz="2400" b="1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5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en-US" sz="2400" b="1" dirty="0" err="1" smtClean="0"/>
              <a:t>Vkontakte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928670"/>
            <a:ext cx="864399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Запущенный</a:t>
            </a:r>
            <a:r>
              <a:rPr lang="ru-RU" sz="2400" dirty="0"/>
              <a:t> 10 октября 2006 года, ресурс изначально позиционировал себя в качестве социальной сети студентов и выпускников российских </a:t>
            </a:r>
            <a:r>
              <a:rPr lang="ru-RU" sz="2400" dirty="0" smtClean="0"/>
              <a:t>вузов, </a:t>
            </a:r>
            <a:r>
              <a:rPr lang="ru-RU" sz="2400" dirty="0"/>
              <a:t>позднее стал называть себя </a:t>
            </a:r>
            <a:r>
              <a:rPr lang="ru-RU" sz="2400" b="1" dirty="0"/>
              <a:t>«современным, быстрым и эстетичным способом общения в </a:t>
            </a:r>
            <a:r>
              <a:rPr lang="ru-RU" sz="2400" b="1" dirty="0" smtClean="0"/>
              <a:t>сети».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Основателем социальной сети является Павел Дуров.</a:t>
            </a:r>
            <a:endParaRPr lang="ru-RU" sz="2400" b="1" dirty="0" smtClean="0"/>
          </a:p>
        </p:txBody>
      </p: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Картинки по запросу pavel du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92" r="14942"/>
          <a:stretch>
            <a:fillRect/>
          </a:stretch>
        </p:blipFill>
        <p:spPr bwMode="auto">
          <a:xfrm>
            <a:off x="5286380" y="3750463"/>
            <a:ext cx="3714776" cy="31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01024" y="28572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85720" y="2928934"/>
            <a:ext cx="828680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В феврале 2017 года главным исполнительным директором (CEO) «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» стал </a:t>
            </a:r>
            <a:r>
              <a:rPr lang="ru-RU" sz="2400" b="1" dirty="0" smtClean="0"/>
              <a:t>Андрей Рогозов.</a:t>
            </a:r>
            <a:endParaRPr lang="ru-RU" sz="2400" b="1" dirty="0"/>
          </a:p>
        </p:txBody>
      </p:sp>
      <p:sp>
        <p:nvSpPr>
          <p:cNvPr id="717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71604" y="4165299"/>
            <a:ext cx="1730932" cy="11210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55051" y="5357826"/>
            <a:ext cx="373119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П. Дуров: Выступление на конференции DLD </a:t>
            </a:r>
            <a:endParaRPr lang="ru-RU" sz="2400" dirty="0"/>
          </a:p>
        </p:txBody>
      </p:sp>
      <p:sp>
        <p:nvSpPr>
          <p:cNvPr id="17" name="Круговая стрелка 16"/>
          <p:cNvSpPr/>
          <p:nvPr/>
        </p:nvSpPr>
        <p:spPr>
          <a:xfrm rot="6758285">
            <a:off x="3258607" y="3968317"/>
            <a:ext cx="428628" cy="5000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347770"/>
              <a:gd name="adj5" fmla="val 125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6072206"/>
            <a:ext cx="1892378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Павел Дуров</a:t>
            </a:r>
            <a:endParaRPr lang="ru-RU" sz="2400" b="1" dirty="0"/>
          </a:p>
        </p:txBody>
      </p:sp>
      <p:sp>
        <p:nvSpPr>
          <p:cNvPr id="20" name="Управляющая кнопка: фильм 19">
            <a:hlinkClick r:id="" action="ppaction://noaction" highlightClick="1"/>
          </p:cNvPr>
          <p:cNvSpPr/>
          <p:nvPr/>
        </p:nvSpPr>
        <p:spPr>
          <a:xfrm>
            <a:off x="2786050" y="3638557"/>
            <a:ext cx="500066" cy="428628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7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4" grpId="0"/>
      <p:bldP spid="17" grpId="0" animBg="1"/>
      <p:bldP spid="18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31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32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/>
              <a:t>Правила навигации</a:t>
            </a:r>
            <a:endParaRPr lang="ru-RU" sz="4000" b="1" dirty="0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642910" y="2214554"/>
            <a:ext cx="504000" cy="504000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642910" y="2857496"/>
            <a:ext cx="504000" cy="504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40864" y="2214554"/>
            <a:ext cx="277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Предыдущий слайд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340864" y="2857496"/>
            <a:ext cx="259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Следующий слайд</a:t>
            </a:r>
            <a:endParaRPr lang="ru-RU" sz="2400" dirty="0"/>
          </a:p>
        </p:txBody>
      </p:sp>
      <p:sp>
        <p:nvSpPr>
          <p:cNvPr id="26" name="Управляющая кнопка: фильм 25">
            <a:hlinkClick r:id="" action="ppaction://noaction" highlightClick="1"/>
          </p:cNvPr>
          <p:cNvSpPr/>
          <p:nvPr/>
        </p:nvSpPr>
        <p:spPr>
          <a:xfrm>
            <a:off x="642910" y="3500438"/>
            <a:ext cx="504000" cy="504000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340864" y="3538839"/>
            <a:ext cx="697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Перейти на видео – нажать на фотографию с видео </a:t>
            </a:r>
            <a:endParaRPr lang="ru-RU" sz="2400" dirty="0"/>
          </a:p>
        </p:txBody>
      </p:sp>
      <p:sp>
        <p:nvSpPr>
          <p:cNvPr id="29" name="Управляющая кнопка: домой 28">
            <a:hlinkClick r:id="" action="ppaction://hlinkshowjump?jump=firstslide" highlightClick="1"/>
          </p:cNvPr>
          <p:cNvSpPr/>
          <p:nvPr/>
        </p:nvSpPr>
        <p:spPr>
          <a:xfrm>
            <a:off x="642910" y="4139446"/>
            <a:ext cx="504000" cy="504000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340864" y="4193923"/>
            <a:ext cx="481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Вернуться на слайд с содержанием</a:t>
            </a:r>
            <a:endParaRPr lang="ru-RU" sz="2400" dirty="0"/>
          </a:p>
        </p:txBody>
      </p:sp>
      <p:sp>
        <p:nvSpPr>
          <p:cNvPr id="35" name="Управляющая кнопка: назад 34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9" name="Управляющая кнопка: возврат 38">
            <a:hlinkClick r:id="" action="ppaction://hlinkshowjump?jump=lastslideviewed" highlightClick="1"/>
          </p:cNvPr>
          <p:cNvSpPr/>
          <p:nvPr/>
        </p:nvSpPr>
        <p:spPr>
          <a:xfrm>
            <a:off x="642910" y="4786322"/>
            <a:ext cx="500066" cy="500066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340864" y="4765427"/>
            <a:ext cx="588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Вернуться на последний показанный слайд</a:t>
            </a:r>
            <a:endParaRPr lang="ru-RU" sz="2400" dirty="0"/>
          </a:p>
        </p:txBody>
      </p:sp>
      <p:sp>
        <p:nvSpPr>
          <p:cNvPr id="41" name="Управляющая кнопка: возврат 4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en-US" sz="2400" b="1" dirty="0" err="1" smtClean="0"/>
              <a:t>Instagram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928670"/>
            <a:ext cx="8572560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Instagram сейчас — это одна из самых быстро растущих социальных сетей. </a:t>
            </a:r>
            <a:r>
              <a:rPr lang="ru-RU" sz="2400" dirty="0" err="1" smtClean="0"/>
              <a:t>Со-основатель</a:t>
            </a:r>
            <a:r>
              <a:rPr lang="ru-RU" sz="2400" dirty="0" smtClean="0"/>
              <a:t> «</a:t>
            </a:r>
            <a:r>
              <a:rPr lang="ru-RU" sz="2400" dirty="0" err="1" smtClean="0"/>
              <a:t>Инстаграм</a:t>
            </a:r>
            <a:r>
              <a:rPr lang="ru-RU" sz="2400" dirty="0" smtClean="0"/>
              <a:t>» </a:t>
            </a:r>
            <a:r>
              <a:rPr lang="ru-RU" sz="2400" dirty="0" err="1" smtClean="0"/>
              <a:t>Кевин</a:t>
            </a:r>
            <a:r>
              <a:rPr lang="ru-RU" sz="2400" dirty="0" smtClean="0"/>
              <a:t> Систром учился в Стэнфорде на менеджера со специализацией в финансовом анализе. После учебы он работал </a:t>
            </a:r>
            <a:r>
              <a:rPr lang="ru-RU" sz="2400" dirty="0" err="1" smtClean="0"/>
              <a:t>маркетологом</a:t>
            </a:r>
            <a:r>
              <a:rPr lang="ru-RU" sz="2400" dirty="0" smtClean="0"/>
              <a:t> в </a:t>
            </a:r>
            <a:r>
              <a:rPr lang="ru-RU" sz="2400" dirty="0" err="1" smtClean="0"/>
              <a:t>Google</a:t>
            </a:r>
            <a:r>
              <a:rPr lang="ru-RU" sz="2400" dirty="0" smtClean="0"/>
              <a:t>. В какой-то момент к нему пришла идея создать мобильную игру </a:t>
            </a:r>
            <a:r>
              <a:rPr lang="ru-RU" sz="2400" dirty="0" err="1" smtClean="0"/>
              <a:t>Burbn</a:t>
            </a:r>
            <a:r>
              <a:rPr lang="ru-RU" sz="2400" dirty="0" smtClean="0"/>
              <a:t>. </a:t>
            </a:r>
            <a:r>
              <a:rPr lang="ru-RU" sz="2400" dirty="0" err="1" smtClean="0"/>
              <a:t>Кевин</a:t>
            </a:r>
            <a:r>
              <a:rPr lang="ru-RU" sz="2400" dirty="0" smtClean="0"/>
              <a:t> рассказал о своей идее приятелю Майку Кригеру</a:t>
            </a:r>
            <a:r>
              <a:rPr lang="en-US" sz="2400" dirty="0" smtClean="0"/>
              <a:t> </a:t>
            </a:r>
            <a:r>
              <a:rPr lang="ru-RU" sz="2400" dirty="0" smtClean="0"/>
              <a:t>. </a:t>
            </a:r>
          </a:p>
        </p:txBody>
      </p: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instagram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48" y="209554"/>
            <a:ext cx="933430" cy="93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71338"/>
            <a:ext cx="3957642" cy="328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282" y="3214686"/>
            <a:ext cx="5000660" cy="105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Вдвоем они начали разработку следующей версии </a:t>
            </a:r>
            <a:r>
              <a:rPr lang="ru-RU" sz="2400" dirty="0" err="1" smtClean="0"/>
              <a:t>Burbn</a:t>
            </a:r>
            <a:r>
              <a:rPr lang="ru-RU" sz="2400" dirty="0" smtClean="0"/>
              <a:t> – в последствии </a:t>
            </a:r>
            <a:r>
              <a:rPr lang="ru-RU" sz="2400" b="1" dirty="0" smtClean="0"/>
              <a:t>Instagram.</a:t>
            </a:r>
          </a:p>
        </p:txBody>
      </p:sp>
      <p:sp>
        <p:nvSpPr>
          <p:cNvPr id="6148" name="AutoShape 4" descr="Картинки по запросу Видео-интервью с создателем Inst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4770628"/>
            <a:ext cx="2214578" cy="121444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500034" y="6023475"/>
            <a:ext cx="3500462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Как создавался </a:t>
            </a:r>
            <a:r>
              <a:rPr lang="en-US" sz="2400" dirty="0" err="1" smtClean="0"/>
              <a:t>Instagram</a:t>
            </a:r>
            <a:endParaRPr lang="ru-RU" sz="2400" dirty="0"/>
          </a:p>
        </p:txBody>
      </p:sp>
      <p:sp>
        <p:nvSpPr>
          <p:cNvPr id="19" name="Круговая стрелка 18"/>
          <p:cNvSpPr/>
          <p:nvPr/>
        </p:nvSpPr>
        <p:spPr>
          <a:xfrm rot="6758285">
            <a:off x="3401483" y="4457448"/>
            <a:ext cx="428628" cy="5000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347770"/>
              <a:gd name="adj5" fmla="val 125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3286124"/>
            <a:ext cx="2203424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err="1" smtClean="0"/>
              <a:t>Кевин</a:t>
            </a:r>
            <a:r>
              <a:rPr lang="ru-RU" sz="2400" b="1" dirty="0" smtClean="0"/>
              <a:t> Систром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4357694"/>
            <a:ext cx="1935210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Майк Кригер</a:t>
            </a:r>
            <a:endParaRPr lang="ru-RU" sz="2400" b="1" dirty="0"/>
          </a:p>
        </p:txBody>
      </p:sp>
      <p:sp>
        <p:nvSpPr>
          <p:cNvPr id="21" name="Управляющая кнопка: фильм 20">
            <a:hlinkClick r:id="" action="ppaction://noaction" highlightClick="1"/>
          </p:cNvPr>
          <p:cNvSpPr/>
          <p:nvPr/>
        </p:nvSpPr>
        <p:spPr>
          <a:xfrm>
            <a:off x="2928926" y="4214818"/>
            <a:ext cx="500066" cy="428628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6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9" grpId="0" animBg="1"/>
      <p:bldP spid="23" grpId="0"/>
      <p:bldP spid="24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err="1" smtClean="0"/>
              <a:t>Youtube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928670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Мало кто знает, но изначально сайт </a:t>
            </a:r>
            <a:r>
              <a:rPr lang="ru-RU" sz="2400" b="1" dirty="0" err="1" smtClean="0"/>
              <a:t>Youtube.com</a:t>
            </a:r>
            <a:r>
              <a:rPr lang="ru-RU" sz="2400" b="1" dirty="0" smtClean="0"/>
              <a:t> </a:t>
            </a:r>
            <a:r>
              <a:rPr lang="ru-RU" sz="2400" dirty="0" smtClean="0"/>
              <a:t>задумывался и реализовывался как сайт знакомств. Только у него была одна необычная для того времени «фишка» — возможность загружать собственные видео.</a:t>
            </a:r>
          </a:p>
          <a:p>
            <a:r>
              <a:rPr lang="ru-RU" sz="2400" dirty="0" smtClean="0"/>
              <a:t>23 апреля 2005 года </a:t>
            </a:r>
            <a:r>
              <a:rPr lang="ru-RU" sz="2400" dirty="0" err="1" smtClean="0"/>
              <a:t>Джавид</a:t>
            </a:r>
            <a:r>
              <a:rPr lang="ru-RU" sz="2400" dirty="0" smtClean="0"/>
              <a:t> выложил на сайт первое видео. Длительностью 19 секунд.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/>
          <a:srcRect r="5884"/>
          <a:stretch>
            <a:fillRect/>
          </a:stretch>
        </p:blipFill>
        <p:spPr bwMode="auto">
          <a:xfrm>
            <a:off x="3772355" y="4286256"/>
            <a:ext cx="5231239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8804" y="285728"/>
            <a:ext cx="10248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AutoShape 2" descr="Картинки по запросу Me at the z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857628"/>
            <a:ext cx="1857388" cy="11498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6" name="Круговая стрелка 15"/>
          <p:cNvSpPr/>
          <p:nvPr/>
        </p:nvSpPr>
        <p:spPr>
          <a:xfrm rot="6758285">
            <a:off x="2829979" y="3544448"/>
            <a:ext cx="428628" cy="5000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347770"/>
              <a:gd name="adj5" fmla="val 125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4776" y="2786058"/>
            <a:ext cx="5286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ноябре 2006 года стало официально известно о поглощении </a:t>
            </a:r>
            <a:r>
              <a:rPr lang="ru-RU" sz="2400" dirty="0" err="1" smtClean="0"/>
              <a:t>YouTube</a:t>
            </a:r>
            <a:r>
              <a:rPr lang="ru-RU" sz="2400" dirty="0" smtClean="0"/>
              <a:t> LLC поисковой системой </a:t>
            </a:r>
            <a:r>
              <a:rPr lang="ru-RU" sz="2400" dirty="0" err="1" smtClean="0"/>
              <a:t>Google</a:t>
            </a:r>
            <a:r>
              <a:rPr lang="ru-RU" sz="2400" dirty="0" smtClean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072074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Джавид</a:t>
            </a:r>
            <a:r>
              <a:rPr lang="ru-RU" sz="2400" b="1" dirty="0" smtClean="0"/>
              <a:t> Карим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73025" y="5324789"/>
            <a:ext cx="1642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Чад </a:t>
            </a:r>
            <a:r>
              <a:rPr lang="ru-RU" sz="2400" b="1" dirty="0" err="1" smtClean="0"/>
              <a:t>Херли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0364" y="5610541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Стив </a:t>
            </a:r>
            <a:r>
              <a:rPr lang="ru-RU" sz="2400" b="1" dirty="0" err="1" smtClean="0"/>
              <a:t>Чен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2" name="Управляющая кнопка: фильм 21">
            <a:hlinkClick r:id="" action="ppaction://noaction" highlightClick="1"/>
          </p:cNvPr>
          <p:cNvSpPr/>
          <p:nvPr/>
        </p:nvSpPr>
        <p:spPr>
          <a:xfrm>
            <a:off x="2357422" y="3286124"/>
            <a:ext cx="500066" cy="428628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5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8" grpId="0"/>
      <p:bldP spid="19" grpId="0"/>
      <p:bldP spid="20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en-US" sz="2400" b="1" dirty="0" err="1" smtClean="0"/>
              <a:t>WhatsApp</a:t>
            </a:r>
            <a:endParaRPr lang="ru-RU" sz="22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4282" y="928670"/>
            <a:ext cx="8501122" cy="13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Уроженец Украины, иммигрировав в США, за 20 лет прошел путь от выживания на пособие до создания самого популярного в мире мобильного </a:t>
            </a:r>
            <a:r>
              <a:rPr lang="ru-RU" sz="2400" dirty="0" err="1" smtClean="0"/>
              <a:t>мессенджера</a:t>
            </a:r>
            <a:r>
              <a:rPr lang="ru-RU" sz="2400" dirty="0" smtClean="0"/>
              <a:t>, купленного </a:t>
            </a:r>
            <a:r>
              <a:rPr lang="ru-RU" sz="2400" dirty="0" err="1" smtClean="0"/>
              <a:t>Facebook</a:t>
            </a:r>
            <a:r>
              <a:rPr lang="ru-RU" sz="2400" dirty="0" smtClean="0"/>
              <a:t> за $19 млрд.</a:t>
            </a:r>
          </a:p>
        </p:txBody>
      </p: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4052982"/>
            <a:ext cx="5286380" cy="280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82" y="71414"/>
            <a:ext cx="114299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00430" y="2269229"/>
            <a:ext cx="5143536" cy="2017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/>
              <a:t>Еще одни секрет успеха WhatsApp в полном отрицании рекламы в приложении и в </a:t>
            </a:r>
            <a:r>
              <a:rPr lang="ru-RU" sz="2400" dirty="0" err="1" smtClean="0"/>
              <a:t>кроссплатформенности</a:t>
            </a:r>
            <a:r>
              <a:rPr lang="ru-RU" sz="2400" dirty="0" smtClean="0"/>
              <a:t> с поддержкой сотовых телефонов устаревших моделей.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500570"/>
            <a:ext cx="1195840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Ян Кум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6215082"/>
            <a:ext cx="200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Брайан </a:t>
            </a:r>
            <a:r>
              <a:rPr lang="ru-RU" sz="2400" b="1" dirty="0" err="1" smtClean="0"/>
              <a:t>Эктон</a:t>
            </a:r>
            <a:endParaRPr lang="ru-RU" sz="24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4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/>
              <a:t>Telegram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2844" y="898738"/>
            <a:ext cx="8072494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Саудовская Аравия, как и другие страны Персидского залива, стала одной из точек роста Telegram. </a:t>
            </a:r>
            <a:endParaRPr lang="ru-RU" sz="2400" dirty="0"/>
          </a:p>
        </p:txBody>
      </p:sp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14752"/>
            <a:ext cx="231710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29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1643050"/>
            <a:ext cx="8643998" cy="265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Павел Дуров строил маркетинг своего проекта на идее «защищённости». Все маркетинговые сюжеты вокруг </a:t>
            </a:r>
            <a:r>
              <a:rPr lang="ru-RU" sz="2400" dirty="0" err="1" smtClean="0"/>
              <a:t>мессенджера</a:t>
            </a:r>
            <a:r>
              <a:rPr lang="ru-RU" sz="2400" dirty="0" smtClean="0"/>
              <a:t> строились на теме безопасности. И это работало — в июне </a:t>
            </a:r>
            <a:r>
              <a:rPr lang="ru-RU" sz="2400" b="1" dirty="0" smtClean="0"/>
              <a:t>2014 года Telegram назвали самым быстрорастущим </a:t>
            </a:r>
            <a:r>
              <a:rPr lang="ru-RU" sz="2400" b="1" dirty="0" err="1" smtClean="0"/>
              <a:t>стартапом</a:t>
            </a:r>
            <a:r>
              <a:rPr lang="ru-RU" sz="2400" b="1" dirty="0" smtClean="0"/>
              <a:t> Европы</a:t>
            </a:r>
            <a:r>
              <a:rPr lang="ru-RU" sz="2400" dirty="0" smtClean="0"/>
              <a:t>, а в феврале 2015-го сервис Дурова преодолел отметку в </a:t>
            </a:r>
            <a:r>
              <a:rPr lang="ru-RU" sz="2400" b="1" dirty="0" smtClean="0"/>
              <a:t>100 </a:t>
            </a:r>
            <a:r>
              <a:rPr lang="ru-RU" sz="2400" b="1" dirty="0" err="1" smtClean="0"/>
              <a:t>млн</a:t>
            </a:r>
            <a:r>
              <a:rPr lang="ru-RU" sz="2400" b="1" dirty="0" smtClean="0"/>
              <a:t> пользователей.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3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00691" y="4231400"/>
            <a:ext cx="1985953" cy="154832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286248" y="5803036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Вести.net</a:t>
            </a:r>
            <a:r>
              <a:rPr lang="ru-RU" sz="2400" dirty="0" smtClean="0"/>
              <a:t>: Telegram замахнулся на сто </a:t>
            </a:r>
            <a:r>
              <a:rPr lang="ru-RU" sz="2400" dirty="0" err="1" smtClean="0"/>
              <a:t>млн</a:t>
            </a:r>
            <a:endParaRPr lang="ru-RU" sz="2400" dirty="0" smtClean="0"/>
          </a:p>
        </p:txBody>
      </p:sp>
      <p:sp>
        <p:nvSpPr>
          <p:cNvPr id="15" name="Круговая стрелка 14"/>
          <p:cNvSpPr/>
          <p:nvPr/>
        </p:nvSpPr>
        <p:spPr>
          <a:xfrm rot="6758285">
            <a:off x="7330573" y="3901638"/>
            <a:ext cx="428628" cy="5000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8347770"/>
              <a:gd name="adj5" fmla="val 125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1604" y="5159206"/>
            <a:ext cx="1892378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Павел Дуров</a:t>
            </a:r>
            <a:endParaRPr lang="ru-RU" sz="2400" b="1" dirty="0"/>
          </a:p>
        </p:txBody>
      </p:sp>
      <p:sp>
        <p:nvSpPr>
          <p:cNvPr id="18" name="Управляющая кнопка: фильм 17">
            <a:hlinkClick r:id="" action="ppaction://noaction" highlightClick="1"/>
          </p:cNvPr>
          <p:cNvSpPr/>
          <p:nvPr/>
        </p:nvSpPr>
        <p:spPr>
          <a:xfrm>
            <a:off x="6786578" y="3714752"/>
            <a:ext cx="500066" cy="428628"/>
          </a:xfrm>
          <a:prstGeom prst="actionButtonMovi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6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 animBg="1"/>
      <p:bldP spid="16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Время для отдыха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3" name="Управляющая кнопка: назад 32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озврат 35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92867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cs typeface="Times New Roman" pitchFamily="18" charset="0"/>
              </a:rPr>
              <a:t>Опрос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560032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Сколько социальных сетей Вы знали до нашего урока?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Сколькими социальными сетями Вы пользуйтесь?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Сколько часов в день Вы тратите на социальные сети?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Какая социальная сеть является Вашим фаворитом?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Хотели бы Вы, чтобы социальные сети были задействованы в образовательном процессе или вы считаете, что они для персонального пользования вне образования?</a:t>
            </a:r>
          </a:p>
          <a:p>
            <a:pPr marL="342900" indent="-342900">
              <a:buAutoNum type="arabicPeriod"/>
            </a:pPr>
            <a:endParaRPr lang="ru-RU" sz="2400" dirty="0" smtClean="0"/>
          </a:p>
          <a:p>
            <a:pPr marL="342900" indent="-342900"/>
            <a:r>
              <a:rPr lang="ru-RU" sz="2400" b="1" dirty="0" smtClean="0"/>
              <a:t>Напишите ответы на листе бумаге, на следующем уроке мы составим аналитику ваших ответов и посмотрим всем классом на результаты.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18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19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357290" y="2428868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/>
              <a:t>Образование основателей социальных сетей</a:t>
            </a:r>
            <a:endParaRPr lang="ru-RU" sz="4000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42594" y="4194573"/>
            <a:ext cx="1586332" cy="73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/>
              <a:t>Марк </a:t>
            </a:r>
          </a:p>
          <a:p>
            <a:pPr algn="ctr">
              <a:lnSpc>
                <a:spcPts val="2500"/>
              </a:lnSpc>
            </a:pPr>
            <a:r>
              <a:rPr lang="ru-RU" sz="2400" b="1" dirty="0" err="1" smtClean="0"/>
              <a:t>Цукерберг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Образование основателей социальных сетей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214290"/>
            <a:ext cx="1947988" cy="7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2428868"/>
            <a:ext cx="1500198" cy="1611783"/>
          </a:xfrm>
          <a:prstGeom prst="ellips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857224" y="1643050"/>
            <a:ext cx="2571768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Гарвардский университет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1063487"/>
            <a:ext cx="5000660" cy="522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/>
              <a:t>В школьные годы занимался компьютерным программированием, разработал сетевую версию игры «Риск».</a:t>
            </a:r>
          </a:p>
          <a:p>
            <a:pPr>
              <a:lnSpc>
                <a:spcPts val="2500"/>
              </a:lnSpc>
            </a:pPr>
            <a:r>
              <a:rPr lang="ru-RU" sz="2400" dirty="0" smtClean="0"/>
              <a:t>Высшее образование Марк </a:t>
            </a:r>
            <a:r>
              <a:rPr lang="ru-RU" sz="2400" dirty="0" err="1" smtClean="0"/>
              <a:t>Цукерберг</a:t>
            </a:r>
            <a:r>
              <a:rPr lang="ru-RU" sz="2400" dirty="0" smtClean="0"/>
              <a:t> не завершил: в 2002 году он поступил в Гарвардский университет, где до 2004 года обучался на </a:t>
            </a:r>
            <a:r>
              <a:rPr lang="ru-RU" sz="2400" b="1" dirty="0" smtClean="0"/>
              <a:t>факультете психологии</a:t>
            </a:r>
            <a:r>
              <a:rPr lang="ru-RU" sz="2400" dirty="0" smtClean="0"/>
              <a:t>. Параллельно с этим Марк посещал курсы ИТ. Свою сферу интересов указывал как «C, C++, </a:t>
            </a:r>
            <a:r>
              <a:rPr lang="ru-RU" sz="2400" dirty="0" err="1" smtClean="0"/>
              <a:t>Java</a:t>
            </a:r>
            <a:r>
              <a:rPr lang="ru-RU" sz="2400" dirty="0" smtClean="0"/>
              <a:t>, </a:t>
            </a:r>
            <a:r>
              <a:rPr lang="ru-RU" sz="2400" dirty="0" err="1" smtClean="0"/>
              <a:t>Visual</a:t>
            </a:r>
            <a:r>
              <a:rPr lang="ru-RU" sz="2400" dirty="0" smtClean="0"/>
              <a:t> </a:t>
            </a:r>
            <a:r>
              <a:rPr lang="ru-RU" sz="2400" dirty="0" err="1" smtClean="0"/>
              <a:t>Basic</a:t>
            </a:r>
            <a:r>
              <a:rPr lang="ru-RU" sz="2400" dirty="0" smtClean="0"/>
              <a:t>, </a:t>
            </a:r>
            <a:r>
              <a:rPr lang="ru-RU" sz="2400" dirty="0" err="1" smtClean="0"/>
              <a:t>VBscript</a:t>
            </a:r>
            <a:r>
              <a:rPr lang="ru-RU" sz="2400" dirty="0" smtClean="0"/>
              <a:t>, </a:t>
            </a:r>
            <a:r>
              <a:rPr lang="ru-RU" sz="2400" dirty="0" err="1" smtClean="0"/>
              <a:t>JavaScript</a:t>
            </a:r>
            <a:r>
              <a:rPr lang="ru-RU" sz="2400" dirty="0" smtClean="0"/>
              <a:t>, PHP и ASP». </a:t>
            </a:r>
            <a:r>
              <a:rPr lang="ru-RU" sz="2400" b="1" dirty="0" err="1" smtClean="0"/>
              <a:t>Цукерберг</a:t>
            </a:r>
            <a:r>
              <a:rPr lang="ru-RU" sz="2400" b="1" dirty="0" smtClean="0"/>
              <a:t> неоднократно характеризовал себя как хакера по призванию.</a:t>
            </a:r>
            <a:endParaRPr lang="ru-RU" sz="24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4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Образование основателей социальных сетей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357166"/>
            <a:ext cx="188537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11100E"/>
              </a:clrFrom>
              <a:clrTo>
                <a:srgbClr val="1110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600796"/>
            <a:ext cx="1785950" cy="188517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1304684" y="4628842"/>
            <a:ext cx="2052870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/>
              <a:t>Рид Хоффман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7224" y="1071546"/>
            <a:ext cx="278608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err="1" smtClean="0">
                <a:solidFill>
                  <a:schemeClr val="tx2"/>
                </a:solidFill>
              </a:rPr>
              <a:t>Стэнфордский</a:t>
            </a:r>
            <a:r>
              <a:rPr lang="ru-RU" sz="2400" b="1" dirty="0" smtClean="0">
                <a:solidFill>
                  <a:schemeClr val="tx2"/>
                </a:solidFill>
              </a:rPr>
              <a:t> университет, Оксфордский университет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29058" y="1071546"/>
            <a:ext cx="4429124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/>
              <a:t>Он закончил </a:t>
            </a:r>
            <a:r>
              <a:rPr lang="ru-RU" sz="2400" dirty="0" err="1" smtClean="0"/>
              <a:t>Стэнфордский</a:t>
            </a:r>
            <a:r>
              <a:rPr lang="ru-RU" sz="2400" dirty="0" smtClean="0"/>
              <a:t> университет в 1990, где он выиграл и Маршальскую Стипендию и Премию </a:t>
            </a:r>
            <a:r>
              <a:rPr lang="ru-RU" sz="2400" dirty="0" err="1" smtClean="0"/>
              <a:t>Dinkelspiel</a:t>
            </a:r>
            <a:r>
              <a:rPr lang="ru-RU" sz="2400" dirty="0" smtClean="0"/>
              <a:t> с бакалавром </a:t>
            </a:r>
            <a:r>
              <a:rPr lang="ru-RU" sz="2400" b="1" dirty="0" smtClean="0"/>
              <a:t>наук по Символическим Системам и Когнитивистика. </a:t>
            </a:r>
          </a:p>
          <a:p>
            <a:pPr>
              <a:lnSpc>
                <a:spcPts val="2500"/>
              </a:lnSpc>
            </a:pPr>
            <a:endParaRPr lang="ru-RU" sz="2400" dirty="0" smtClean="0"/>
          </a:p>
          <a:p>
            <a:pPr>
              <a:lnSpc>
                <a:spcPts val="2500"/>
              </a:lnSpc>
            </a:pPr>
            <a:r>
              <a:rPr lang="ru-RU" sz="2400" dirty="0" smtClean="0"/>
              <a:t>«Окончив Стэнфорд, я собирался стать профессором и общественным деятелем. Но я понял, что книги, которые пишут профессора, читают 50-60 человек, </a:t>
            </a:r>
            <a:r>
              <a:rPr lang="ru-RU" sz="2400" b="1" dirty="0" smtClean="0"/>
              <a:t>а мне хотелось большего влияния».</a:t>
            </a:r>
            <a:endParaRPr lang="ru-RU" sz="2400" b="1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smtClean="0"/>
              <a:t>Образование основателей социальных сетей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01923" y="285728"/>
            <a:ext cx="96580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1285852" y="4586612"/>
            <a:ext cx="1893275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Джек </a:t>
            </a:r>
            <a:r>
              <a:rPr lang="ru-RU" sz="2400" b="1" dirty="0" err="1" smtClean="0"/>
              <a:t>Дорси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86348"/>
            <a:ext cx="1714512" cy="1809762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1" name="Прямоугольник 30"/>
          <p:cNvSpPr/>
          <p:nvPr/>
        </p:nvSpPr>
        <p:spPr>
          <a:xfrm>
            <a:off x="1214414" y="1514778"/>
            <a:ext cx="200026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Нью-Йоркский университет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29058" y="1348589"/>
            <a:ext cx="4714908" cy="4580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/>
              <a:t>Работая в диспетчерской службе в качестве программиста, он позже переехал в Калифорнию.</a:t>
            </a:r>
          </a:p>
          <a:p>
            <a:pPr>
              <a:lnSpc>
                <a:spcPts val="2500"/>
              </a:lnSpc>
            </a:pPr>
            <a:r>
              <a:rPr lang="ru-RU" sz="2400" dirty="0" smtClean="0"/>
              <a:t>В Окленде в 2000 году </a:t>
            </a:r>
            <a:r>
              <a:rPr lang="ru-RU" sz="2400" dirty="0" err="1" smtClean="0"/>
              <a:t>Дорси</a:t>
            </a:r>
            <a:r>
              <a:rPr lang="ru-RU" sz="2400" dirty="0" smtClean="0"/>
              <a:t> основал </a:t>
            </a:r>
            <a:r>
              <a:rPr lang="ru-RU" sz="2400" b="1" dirty="0" smtClean="0"/>
              <a:t>компанию по отправке курьеров, такси, аварийных служб из Интернета</a:t>
            </a:r>
            <a:r>
              <a:rPr lang="ru-RU" sz="2400" dirty="0" smtClean="0"/>
              <a:t>.</a:t>
            </a:r>
          </a:p>
          <a:p>
            <a:pPr>
              <a:lnSpc>
                <a:spcPts val="2500"/>
              </a:lnSpc>
            </a:pPr>
            <a:endParaRPr lang="ru-RU" sz="2400" dirty="0" smtClean="0"/>
          </a:p>
          <a:p>
            <a:pPr>
              <a:lnSpc>
                <a:spcPts val="2500"/>
              </a:lnSpc>
            </a:pPr>
            <a:r>
              <a:rPr lang="ru-RU" sz="2400" dirty="0" smtClean="0"/>
              <a:t> В июле 2000 года, опираясь на диспетчерский опыт и вдохновлённый «ЖЖ» и, возможно, AOL </a:t>
            </a:r>
            <a:r>
              <a:rPr lang="ru-RU" sz="2400" dirty="0" err="1" smtClean="0"/>
              <a:t>Instant</a:t>
            </a:r>
            <a:r>
              <a:rPr lang="ru-RU" sz="2400" dirty="0" smtClean="0"/>
              <a:t> </a:t>
            </a:r>
            <a:r>
              <a:rPr lang="ru-RU" sz="2400" dirty="0" err="1" smtClean="0"/>
              <a:t>Messenger</a:t>
            </a:r>
            <a:r>
              <a:rPr lang="ru-RU" sz="2400" dirty="0" smtClean="0"/>
              <a:t>, он пришёл к идее </a:t>
            </a:r>
            <a:r>
              <a:rPr lang="ru-RU" sz="2400" dirty="0" err="1" smtClean="0"/>
              <a:t>веб-службы</a:t>
            </a:r>
            <a:r>
              <a:rPr lang="ru-RU" sz="2400" dirty="0" smtClean="0"/>
              <a:t> коротких сообщений.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4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smtClean="0"/>
              <a:t>Образование основателей социальных сетей</a:t>
            </a:r>
            <a:endParaRPr lang="ru-RU" sz="24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710" y="214290"/>
            <a:ext cx="861992" cy="86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9882" y="2586348"/>
            <a:ext cx="1571636" cy="168389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225568" y="4372298"/>
            <a:ext cx="2203424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err="1" smtClean="0"/>
              <a:t>Кевин</a:t>
            </a:r>
            <a:r>
              <a:rPr lang="ru-RU" sz="2400" b="1" dirty="0" smtClean="0"/>
              <a:t> Систром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54130" y="1729092"/>
            <a:ext cx="2214578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err="1" smtClean="0">
                <a:solidFill>
                  <a:schemeClr val="tx2"/>
                </a:solidFill>
              </a:rPr>
              <a:t>Стэнфордский</a:t>
            </a:r>
            <a:r>
              <a:rPr lang="ru-RU" sz="2400" b="1" dirty="0" smtClean="0">
                <a:solidFill>
                  <a:schemeClr val="tx2"/>
                </a:solidFill>
              </a:rPr>
              <a:t> университет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143372" y="1277151"/>
            <a:ext cx="4214842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/>
              <a:t>В школе Систром увлекался программированием, а к 1994 году он был в числе сотен детей, целыми днями игравших в </a:t>
            </a:r>
            <a:r>
              <a:rPr lang="ru-RU" sz="2400" b="1" dirty="0" err="1" smtClean="0"/>
              <a:t>Doom</a:t>
            </a:r>
            <a:r>
              <a:rPr lang="ru-RU" sz="2400" b="1" dirty="0" smtClean="0"/>
              <a:t> II</a:t>
            </a:r>
            <a:r>
              <a:rPr lang="ru-RU" sz="2400" dirty="0" smtClean="0"/>
              <a:t>. </a:t>
            </a:r>
          </a:p>
          <a:p>
            <a:pPr fontAlgn="base">
              <a:lnSpc>
                <a:spcPts val="2500"/>
              </a:lnSpc>
            </a:pPr>
            <a:endParaRPr lang="ru-RU" sz="2400" dirty="0" smtClean="0"/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Систром поступил в Стэнфорд, чтобы расширить свои познания в информатике. Записавшись в первый же год учебы на углубленный курс программирования, он тратил </a:t>
            </a:r>
            <a:r>
              <a:rPr lang="ru-RU" sz="2400" b="1" dirty="0" smtClean="0"/>
              <a:t>по 40 часов в неделю </a:t>
            </a:r>
            <a:r>
              <a:rPr lang="ru-RU" sz="2400" dirty="0" smtClean="0"/>
              <a:t>на </a:t>
            </a:r>
            <a:r>
              <a:rPr lang="ru-RU" sz="2400" dirty="0" err="1" smtClean="0"/>
              <a:t>одну‑единственную</a:t>
            </a:r>
            <a:r>
              <a:rPr lang="ru-RU" sz="2400" dirty="0" smtClean="0"/>
              <a:t> дисциплину. </a:t>
            </a:r>
            <a:endParaRPr lang="ru-RU" sz="24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31" name="Picture 1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32" name="Picture 1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/>
              <a:t>Содержание урока</a:t>
            </a:r>
            <a:endParaRPr lang="ru-RU" sz="4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2143116"/>
            <a:ext cx="2634276" cy="1580565"/>
            <a:chOff x="0" y="252265"/>
            <a:chExt cx="2634276" cy="158056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252265"/>
              <a:ext cx="2634276" cy="15805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>
              <a:hlinkClick r:id="rId4" action="ppaction://hlinksldjump"/>
            </p:cNvPr>
            <p:cNvSpPr/>
            <p:nvPr/>
          </p:nvSpPr>
          <p:spPr>
            <a:xfrm>
              <a:off x="0" y="252265"/>
              <a:ext cx="2634276" cy="158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История возникновения и развития социальных сетей</a:t>
              </a:r>
              <a:endParaRPr lang="ru-RU" sz="24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14678" y="2143116"/>
            <a:ext cx="2634276" cy="1580565"/>
            <a:chOff x="2897703" y="252265"/>
            <a:chExt cx="2634276" cy="158056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97703" y="252265"/>
              <a:ext cx="2634276" cy="15805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6192"/>
                <a:satOff val="6725"/>
                <a:lumOff val="539"/>
                <a:alphaOff val="0"/>
              </a:schemeClr>
            </a:fillRef>
            <a:effectRef idx="0">
              <a:schemeClr val="accent4">
                <a:hueOff val="-1116192"/>
                <a:satOff val="6725"/>
                <a:lumOff val="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>
              <a:hlinkClick r:id="rId5" action="ppaction://hlinksldjump"/>
            </p:cNvPr>
            <p:cNvSpPr/>
            <p:nvPr/>
          </p:nvSpPr>
          <p:spPr>
            <a:xfrm>
              <a:off x="2897703" y="252265"/>
              <a:ext cx="2634276" cy="158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Самые популярные социальные сети современности</a:t>
              </a:r>
              <a:endParaRPr lang="ru-RU" sz="24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72198" y="2143116"/>
            <a:ext cx="2634276" cy="1580565"/>
            <a:chOff x="5795407" y="252265"/>
            <a:chExt cx="2634276" cy="158056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795407" y="252265"/>
              <a:ext cx="2634276" cy="15805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>
              <a:hlinkClick r:id="rId6" action="ppaction://hlinksldjump"/>
            </p:cNvPr>
            <p:cNvSpPr/>
            <p:nvPr/>
          </p:nvSpPr>
          <p:spPr>
            <a:xfrm>
              <a:off x="5795407" y="252265"/>
              <a:ext cx="2634276" cy="158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Образование основателей социальных сетей</a:t>
              </a:r>
              <a:endParaRPr lang="ru-RU" sz="24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785918" y="4000504"/>
            <a:ext cx="2634276" cy="1580565"/>
            <a:chOff x="1448851" y="2096258"/>
            <a:chExt cx="2634276" cy="158056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448851" y="2096258"/>
              <a:ext cx="2634276" cy="15805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348577"/>
                <a:satOff val="20174"/>
                <a:lumOff val="1617"/>
                <a:alphaOff val="0"/>
              </a:schemeClr>
            </a:fillRef>
            <a:effectRef idx="0">
              <a:schemeClr val="accent4">
                <a:hueOff val="-3348577"/>
                <a:satOff val="20174"/>
                <a:lumOff val="16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>
              <a:hlinkClick r:id="rId7" action="ppaction://hlinksldjump"/>
            </p:cNvPr>
            <p:cNvSpPr/>
            <p:nvPr/>
          </p:nvSpPr>
          <p:spPr>
            <a:xfrm>
              <a:off x="1448851" y="2096258"/>
              <a:ext cx="2634276" cy="158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Викторина</a:t>
              </a:r>
              <a:endParaRPr lang="ru-RU" sz="24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4876" y="4000504"/>
            <a:ext cx="2634276" cy="1580565"/>
            <a:chOff x="4346555" y="2096258"/>
            <a:chExt cx="2634276" cy="1580565"/>
          </a:xfrm>
        </p:grpSpPr>
        <p:sp>
          <p:nvSpPr>
            <p:cNvPr id="20" name="Прямоугольник 19">
              <a:hlinkClick r:id="rId8" action="ppaction://hlinksldjump"/>
            </p:cNvPr>
            <p:cNvSpPr/>
            <p:nvPr/>
          </p:nvSpPr>
          <p:spPr>
            <a:xfrm>
              <a:off x="4346555" y="2096258"/>
              <a:ext cx="2634276" cy="158056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4346555" y="2096258"/>
              <a:ext cx="2634276" cy="1580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Используемая литература</a:t>
              </a:r>
              <a:endParaRPr lang="ru-RU" sz="2400" kern="1200" dirty="0"/>
            </a:p>
          </p:txBody>
        </p:sp>
      </p:grp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3" name="Управляющая кнопка: назад 22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9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озврат 25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357166"/>
            <a:ext cx="714412" cy="7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9586" y="35716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smtClean="0"/>
              <a:t>Образование основателей социальных сетей</a:t>
            </a:r>
            <a:endParaRPr lang="ru-RU" sz="2400" b="1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1E202C"/>
              </a:clrFrom>
              <a:clrTo>
                <a:srgbClr val="1E202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7986" y="2428868"/>
            <a:ext cx="1500198" cy="150019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1000100" y="4071942"/>
            <a:ext cx="1892378" cy="414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/>
              <a:t>Павел Дуров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179424" y="1928802"/>
            <a:ext cx="1428760" cy="41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СПбГУ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1071546"/>
            <a:ext cx="5429288" cy="5543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/>
              <a:t>Закончил СПбГУ по специальности </a:t>
            </a:r>
            <a:r>
              <a:rPr lang="ru-RU" sz="2400" b="1" dirty="0" smtClean="0"/>
              <a:t>«Английская филология и перевод» </a:t>
            </a:r>
            <a:r>
              <a:rPr lang="ru-RU" sz="2400" dirty="0" smtClean="0"/>
              <a:t>с красным дипломом. Закончил проф. подготовку на факультете военного обучения СПбГУ по специализации «Пропаганда и психологическая война» (лейтенант запаса). Был награждён </a:t>
            </a:r>
            <a:r>
              <a:rPr lang="ru-RU" sz="2400" b="1" dirty="0" smtClean="0"/>
              <a:t>стипендией Правительства РФ</a:t>
            </a:r>
            <a:r>
              <a:rPr lang="ru-RU" sz="2400" dirty="0" smtClean="0"/>
              <a:t>, а затем и </a:t>
            </a:r>
            <a:r>
              <a:rPr lang="ru-RU" sz="2400" b="1" dirty="0" smtClean="0"/>
              <a:t>стипендией Президента РФ. </a:t>
            </a:r>
            <a:r>
              <a:rPr lang="ru-RU" sz="2400" dirty="0" smtClean="0"/>
              <a:t>Павел трижды становился лауреатом </a:t>
            </a:r>
            <a:r>
              <a:rPr lang="ru-RU" sz="2400" b="1" dirty="0" err="1" smtClean="0"/>
              <a:t>Потанинской</a:t>
            </a:r>
            <a:r>
              <a:rPr lang="ru-RU" sz="2400" b="1" dirty="0" smtClean="0"/>
              <a:t> стипендии</a:t>
            </a:r>
            <a:r>
              <a:rPr lang="ru-RU" sz="2400" dirty="0" smtClean="0"/>
              <a:t>, а также входил в избранное число студентов СПбГУ с высочайшим уровнем интеллекта и лидерскими способностями. Он побеждал на олимпиадах по </a:t>
            </a:r>
            <a:r>
              <a:rPr lang="ru-RU" sz="2400" b="1" dirty="0" smtClean="0"/>
              <a:t>информатике, лингвистике и дизайну.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5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Время для отдыха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3" name="Управляющая кнопка: назад 32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озврат 35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928670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cs typeface="Times New Roman" pitchFamily="18" charset="0"/>
              </a:rPr>
              <a:t>Дискуссия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156003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/>
              <a:t>Кто для Вас показался самым интересным основателем социальной сети?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78605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Считаете ли Вы, что образование данных людей подтолкнуло их к созданию социальных сетей?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416963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/>
              <a:t>Как Вы думаете, лежала ли в основе каждой идеи – помощь людям?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14282" y="5786454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cs typeface="Times New Roman" pitchFamily="18" charset="0"/>
              </a:rPr>
              <a:t>Поделитесь своим мнением </a:t>
            </a:r>
            <a:r>
              <a:rPr lang="ru-RU" sz="2400" b="1" dirty="0" smtClean="0">
                <a:cs typeface="Times New Roman" pitchFamily="18" charset="0"/>
                <a:sym typeface="Wingdings" pitchFamily="2" charset="2"/>
              </a:rPr>
              <a:t>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14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15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57290" y="28639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/>
              <a:t>Викторина</a:t>
            </a:r>
            <a:endParaRPr lang="ru-RU" sz="40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14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15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14546" y="64291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/>
              <a:t>Условия викторины</a:t>
            </a:r>
            <a:endParaRPr lang="ru-RU" sz="40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5786" y="1714488"/>
            <a:ext cx="80724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Разделитесь на три-четыре команды в классе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Выберите командира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Придумайте название команды и нарисуйте ее эмблему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Возьмите листы бумаги и ручки для записи ответов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Далее последуют слайды с вопросами (1 слайд – 1 вопрос; всего 15 вопросов)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На каждый вопрос дается минута, далее Вы предоставляете свой ответ команды учителю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После этого на слайде возникает правильный ответ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 конце викторины происходит подсчет баллов (1 вопрос – 1 балл)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14348" y="135927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200" b="1" dirty="0" smtClean="0"/>
              <a:t>В</a:t>
            </a:r>
            <a:r>
              <a:rPr lang="ru-RU" sz="2400" b="1" dirty="0" smtClean="0"/>
              <a:t> </a:t>
            </a:r>
            <a:r>
              <a:rPr lang="ru-RU" sz="3200" b="1" dirty="0" smtClean="0"/>
              <a:t>какой стране появилась первая социальная сеть? Название сети</a:t>
            </a:r>
          </a:p>
          <a:p>
            <a:pPr marL="457200" indent="-457200">
              <a:buAutoNum type="arabicPeriod"/>
            </a:pPr>
            <a:endParaRPr lang="ru-RU" sz="32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928926" y="5643578"/>
            <a:ext cx="3083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Ответ: США, ARPA </a:t>
            </a:r>
            <a:r>
              <a:rPr lang="ru-RU" sz="2400" dirty="0" err="1" smtClean="0">
                <a:solidFill>
                  <a:schemeClr val="accent2"/>
                </a:solidFill>
              </a:rPr>
              <a:t>Net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Картинки по запросу смай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500306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2714620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Управляющая кнопка: домой 19">
            <a:hlinkClick r:id="rId5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71472" y="4500570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72330" y="4610409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35729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3200" b="1" dirty="0" smtClean="0"/>
              <a:t>2. Кто являлся активными пользователями данной сети?</a:t>
            </a:r>
          </a:p>
          <a:p>
            <a:pPr marL="457200" indent="-457200" algn="ctr">
              <a:buAutoNum type="arabicPeriod"/>
            </a:pPr>
            <a:endParaRPr lang="ru-RU" sz="32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214678" y="5929330"/>
            <a:ext cx="2248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Ответ: Военные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00306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14620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71472" y="4500570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2330" y="4610409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00010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3200" b="1" dirty="0" smtClean="0"/>
              <a:t>3. Какая социальная сеть была придумана школьниками? </a:t>
            </a:r>
          </a:p>
          <a:p>
            <a:pPr marL="457200" indent="-457200" algn="ctr"/>
            <a:r>
              <a:rPr lang="ru-RU" sz="3200" b="1" dirty="0" smtClean="0"/>
              <a:t>В какой стране они проживали?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0364" y="6143644"/>
            <a:ext cx="269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Ответ: </a:t>
            </a:r>
            <a:r>
              <a:rPr lang="en-US" sz="2400" dirty="0" err="1" smtClean="0">
                <a:solidFill>
                  <a:schemeClr val="accent2"/>
                </a:solidFill>
              </a:rPr>
              <a:t>Icq</a:t>
            </a:r>
            <a:r>
              <a:rPr lang="ru-RU" sz="2400" dirty="0" smtClean="0">
                <a:solidFill>
                  <a:schemeClr val="accent2"/>
                </a:solidFill>
              </a:rPr>
              <a:t>, Израиль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00306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14620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71472" y="4500570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2330" y="4610409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7158" y="797085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3200" b="1" dirty="0" smtClean="0"/>
              <a:t>4. Какая американская сеть является прародителем идеи для Одноклассников в России? Как переводиться ее название на русский язык?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00232" y="5929330"/>
            <a:ext cx="5217069" cy="412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Ответ: </a:t>
            </a:r>
            <a:r>
              <a:rPr lang="en-US" sz="2400" dirty="0" smtClean="0">
                <a:solidFill>
                  <a:schemeClr val="accent2"/>
                </a:solidFill>
              </a:rPr>
              <a:t>Classmates.com</a:t>
            </a:r>
            <a:r>
              <a:rPr lang="ru-RU" sz="2400" dirty="0" smtClean="0">
                <a:solidFill>
                  <a:schemeClr val="accent2"/>
                </a:solidFill>
              </a:rPr>
              <a:t>, одноклассники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92893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314324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71472" y="507207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2330" y="518191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7158" y="797085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5. Какая социальная сеть появилась в 2004 году и на настоящий момент является самой популярной во всем мире? </a:t>
            </a:r>
            <a:br>
              <a:rPr lang="ru-RU" sz="3200" b="1" dirty="0" smtClean="0"/>
            </a:br>
            <a:r>
              <a:rPr lang="ru-RU" sz="3200" b="1" dirty="0" smtClean="0"/>
              <a:t>(2,07 миллиарда пользователей)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86116" y="6215082"/>
            <a:ext cx="2265492" cy="414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Ответ: </a:t>
            </a:r>
            <a:r>
              <a:rPr lang="en-US" sz="2400" dirty="0" err="1" smtClean="0">
                <a:solidFill>
                  <a:schemeClr val="accent2"/>
                </a:solidFill>
              </a:rPr>
              <a:t>Facebook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возврат 32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92893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314324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71472" y="507207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72330" y="518191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48238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6. Интернет-вопрос*: В какой стране заблокированы </a:t>
            </a:r>
            <a:r>
              <a:rPr lang="en-US" sz="3200" b="1" dirty="0" err="1" smtClean="0"/>
              <a:t>Youtube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Facebook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Instagram</a:t>
            </a:r>
            <a:r>
              <a:rPr lang="ru-RU" sz="3200" b="1" dirty="0" smtClean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40" y="6072206"/>
            <a:ext cx="1842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Ответ: Китай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92893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314324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71472" y="507207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2330" y="518191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428992" y="928670"/>
            <a:ext cx="429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Можно зайти в Интернет и посмотреть*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31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32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42886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/>
              <a:t>Социальная сеть – это не просто свобода слова. Социальная сеть – это возможность свободно мыслить и свободно выражать свои идеи.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Джеффри</a:t>
            </a:r>
            <a:r>
              <a:rPr lang="ru-RU" sz="2400" dirty="0" smtClean="0"/>
              <a:t> </a:t>
            </a:r>
            <a:r>
              <a:rPr lang="ru-RU" sz="2400" dirty="0" err="1" smtClean="0"/>
              <a:t>Гитомер</a:t>
            </a:r>
            <a:endParaRPr lang="ru-RU" sz="24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07352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7.Почему создатель социальной сети </a:t>
            </a:r>
            <a:r>
              <a:rPr lang="ru-RU" sz="3200" b="1" dirty="0" err="1" smtClean="0"/>
              <a:t>Вконтакте</a:t>
            </a:r>
            <a:r>
              <a:rPr lang="ru-RU" sz="3200" b="1" dirty="0" smtClean="0"/>
              <a:t> ушел из компании и основал другой </a:t>
            </a:r>
            <a:r>
              <a:rPr lang="ru-RU" sz="3200" b="1" dirty="0" err="1" smtClean="0"/>
              <a:t>мессенджер</a:t>
            </a:r>
            <a:r>
              <a:rPr lang="ru-RU" sz="3200" b="1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535782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Ответ: из-за конфликта с защитой о персональных данных пользователей </a:t>
            </a:r>
            <a:r>
              <a:rPr lang="ru-RU" sz="2400" dirty="0" err="1" smtClean="0">
                <a:solidFill>
                  <a:schemeClr val="accent2"/>
                </a:solidFill>
              </a:rPr>
              <a:t>Вконтакте</a:t>
            </a:r>
            <a:r>
              <a:rPr lang="ru-RU" sz="2400" dirty="0" smtClean="0">
                <a:solidFill>
                  <a:schemeClr val="accent2"/>
                </a:solidFill>
              </a:rPr>
              <a:t>. Идея легла в основу </a:t>
            </a:r>
            <a:r>
              <a:rPr lang="en-US" sz="2400" dirty="0" smtClean="0">
                <a:solidFill>
                  <a:schemeClr val="accent2"/>
                </a:solidFill>
              </a:rPr>
              <a:t>Telegram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71472" y="4572008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2330" y="4681847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073522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8. Какая первоначальная цель была у </a:t>
            </a:r>
          </a:p>
          <a:p>
            <a:pPr algn="ctr"/>
            <a:r>
              <a:rPr lang="ru-RU" sz="3200" b="1" dirty="0" smtClean="0"/>
              <a:t>М. </a:t>
            </a:r>
            <a:r>
              <a:rPr lang="ru-RU" sz="3200" b="1" dirty="0" err="1" smtClean="0"/>
              <a:t>Цукерберга</a:t>
            </a:r>
            <a:r>
              <a:rPr lang="ru-RU" sz="3200" b="1" dirty="0" smtClean="0"/>
              <a:t> при создании социальной сети </a:t>
            </a:r>
            <a:r>
              <a:rPr lang="ru-RU" sz="3200" b="1" dirty="0" err="1" smtClean="0"/>
              <a:t>Фейсбук</a:t>
            </a:r>
            <a:r>
              <a:rPr lang="ru-RU" sz="3200" b="1" dirty="0" smtClean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71604" y="5786454"/>
            <a:ext cx="624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Ответ: сайт знакомств для студентов Гарварда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71472" y="4786322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2330" y="4896161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280212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9.Каким роликом прославились основатели </a:t>
            </a:r>
            <a:r>
              <a:rPr lang="ru-RU" sz="3200" b="1" dirty="0" err="1" smtClean="0"/>
              <a:t>Ютуб</a:t>
            </a:r>
            <a:r>
              <a:rPr lang="ru-RU" sz="3200" b="1" dirty="0" smtClean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28" y="571501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Ответ: </a:t>
            </a:r>
            <a:r>
              <a:rPr lang="ru-RU" sz="2400" dirty="0" err="1" smtClean="0">
                <a:solidFill>
                  <a:schemeClr val="accent2"/>
                </a:solidFill>
              </a:rPr>
              <a:t>Джавид</a:t>
            </a:r>
            <a:r>
              <a:rPr lang="ru-RU" sz="2400" dirty="0" smtClean="0">
                <a:solidFill>
                  <a:schemeClr val="accent2"/>
                </a:solidFill>
              </a:rPr>
              <a:t> Карим в зоопарке стоит возле клеток со слонами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71472" y="471488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2330" y="482472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809227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10. Для каких компаний </a:t>
            </a:r>
            <a:r>
              <a:rPr lang="en-US" sz="3200" b="1" dirty="0" err="1" smtClean="0"/>
              <a:t>WhatsApp</a:t>
            </a:r>
            <a:r>
              <a:rPr lang="ru-RU" sz="3200" b="1" dirty="0" smtClean="0"/>
              <a:t> стал главным конкурентом на рынке?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232" y="5643578"/>
            <a:ext cx="507209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Ответ: телекоммуникационных компаний, сотовых операторов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71472" y="471488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2330" y="482472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617637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11. Что значит слово </a:t>
            </a:r>
            <a:r>
              <a:rPr lang="ru-RU" sz="3200" b="1" dirty="0" err="1" smtClean="0"/>
              <a:t>Твиттер</a:t>
            </a:r>
            <a:r>
              <a:rPr lang="ru-RU" sz="3200" b="1" dirty="0" smtClean="0"/>
              <a:t>?</a:t>
            </a:r>
          </a:p>
          <a:p>
            <a:endParaRPr lang="ru-RU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57158" y="578645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Ответ: «щебетать», «чирикать», «болтать»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71472" y="471488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2330" y="482472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00010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12.Все ли создатели социальных сетей умели программировать и увлекались информационными технологиями?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2611" y="6000768"/>
            <a:ext cx="1395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Ответ: да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71472" y="471488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2330" y="482472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000108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13. Какие два самых знаменитых вуза выпускали создателей социальных сетей?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571604" y="5857892"/>
            <a:ext cx="492922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Ответ: Гарвардский университет и </a:t>
            </a:r>
            <a:r>
              <a:rPr lang="ru-RU" sz="2400" dirty="0" err="1" smtClean="0">
                <a:solidFill>
                  <a:schemeClr val="accent2"/>
                </a:solidFill>
              </a:rPr>
              <a:t>Стэнфордский</a:t>
            </a:r>
            <a:r>
              <a:rPr lang="ru-RU" sz="2400" dirty="0" smtClean="0">
                <a:solidFill>
                  <a:schemeClr val="accent2"/>
                </a:solidFill>
              </a:rPr>
              <a:t> университет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72" y="471488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2330" y="482472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1000108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14. Какие факультеты заканчивали М. </a:t>
            </a:r>
            <a:r>
              <a:rPr lang="ru-RU" sz="3200" b="1" dirty="0" err="1" smtClean="0"/>
              <a:t>Цукерберг</a:t>
            </a:r>
            <a:r>
              <a:rPr lang="ru-RU" sz="3200" b="1" dirty="0" smtClean="0"/>
              <a:t> и П. Дуров?</a:t>
            </a:r>
          </a:p>
          <a:p>
            <a:pPr algn="ctr"/>
            <a:endParaRPr lang="ru-RU" sz="32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0034" y="5857892"/>
            <a:ext cx="828680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Ответ: психологии; филологии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71472" y="471488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2330" y="482472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Викторина</a:t>
            </a:r>
            <a:endParaRPr lang="ru-RU" sz="24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Картинки по запросу education 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34322" y="142852"/>
            <a:ext cx="857256" cy="85725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714356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3200" b="1" dirty="0" smtClean="0"/>
              <a:t>15. Кто стал молодым "бумажным" миллиардером в свои 23 года?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868" y="6000768"/>
            <a:ext cx="1965666" cy="414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dirty="0" smtClean="0">
                <a:solidFill>
                  <a:schemeClr val="accent2"/>
                </a:solidFill>
              </a:rPr>
              <a:t>М. </a:t>
            </a:r>
            <a:r>
              <a:rPr lang="ru-RU" sz="2400" dirty="0" err="1" smtClean="0">
                <a:solidFill>
                  <a:schemeClr val="accent2"/>
                </a:solidFill>
              </a:rPr>
              <a:t>Цукерберг</a:t>
            </a: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57174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2786058"/>
            <a:ext cx="23158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71472" y="471488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+1 балл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2330" y="4824723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баллов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14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15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57290" y="28639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 smtClean="0"/>
              <a:t>Подсчет баллов</a:t>
            </a:r>
            <a:endParaRPr lang="ru-RU" sz="40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42844" y="1214422"/>
          <a:ext cx="878687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7158" y="214290"/>
            <a:ext cx="8345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Количество подписчиков в социальных сетях в мире за 2017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r>
              <a:rPr lang="en-US" sz="2400" b="1" dirty="0" smtClean="0"/>
              <a:t>(</a:t>
            </a:r>
            <a:r>
              <a:rPr lang="ru-RU" sz="2400" b="1" dirty="0" smtClean="0"/>
              <a:t>количество зарегистрированных пользователей)</a:t>
            </a:r>
            <a:endParaRPr lang="ru-RU" sz="2400" b="1" dirty="0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2" name="AutoShape 2" descr="Картинки по запросу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14" name="Picture 1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15" name="Picture 1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14348" y="2285992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/>
              <a:t>Поздравляю!</a:t>
            </a:r>
          </a:p>
          <a:p>
            <a:pPr algn="ctr" fontAlgn="base"/>
            <a:r>
              <a:rPr lang="ru-RU" sz="2800" b="1" dirty="0" smtClean="0"/>
              <a:t>Теперь Вы чуть ближе к тому, чтобы быть настоящим интеллектуалом в информационных технологиях!</a:t>
            </a:r>
            <a:endParaRPr lang="ru-RU" sz="2800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email"/>
          <a:stretch>
            <a:fillRect/>
          </a:stretch>
        </p:blipFill>
        <p:spPr>
          <a:xfrm>
            <a:off x="171448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74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8294"/>
            <a:ext cx="8643998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400" b="1" dirty="0" smtClean="0">
                <a:cs typeface="Arial" pitchFamily="34" charset="0"/>
              </a:rPr>
              <a:t>активные ссылки на страницы материалов в Интернете</a:t>
            </a:r>
            <a:endParaRPr lang="ru-RU" sz="2400" dirty="0" smtClean="0">
              <a:cs typeface="Arial" pitchFamily="34" charset="0"/>
            </a:endParaRP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Социальная сеть </a:t>
            </a:r>
            <a:r>
              <a:rPr lang="ru-RU" sz="2400" dirty="0" err="1" smtClean="0"/>
              <a:t>Facebook</a:t>
            </a:r>
            <a:r>
              <a:rPr lang="ru-RU" sz="2400" dirty="0" smtClean="0"/>
              <a:t>. История создания: </a:t>
            </a:r>
            <a:r>
              <a:rPr lang="en-US" sz="2400" dirty="0" smtClean="0">
                <a:hlinkClick r:id="rId3"/>
              </a:rPr>
              <a:t>https://ria.ru/spravka/20100606/243070169.html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История возникновения и развития социальных сетей: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http://miolaweb.ru/biznes-uroki/istoriya-vozniknoveniya-i-razvitiya-socialnyx-setej/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Социальная сеть </a:t>
            </a:r>
            <a:r>
              <a:rPr lang="ru-RU" sz="2400" dirty="0" err="1" smtClean="0"/>
              <a:t>Twitter</a:t>
            </a:r>
            <a:r>
              <a:rPr lang="ru-RU" sz="2400" dirty="0" smtClean="0"/>
              <a:t> и история ее создания: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http://webstudio2u.net/ru/studio-web/598-istoriya-sozdaniya-twitter.html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Краткая история социальной сети </a:t>
            </a:r>
            <a:r>
              <a:rPr lang="ru-RU" sz="2400" dirty="0" err="1" smtClean="0"/>
              <a:t>Одноклассники.ру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https://wd-x.ru/history-of-social-network-odnoklassniki/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История создания сайта одноклассники: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http://djdiplomat.ru/novosti/istoriya-sozdaniya-sajta-odnoklassniki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Как мы запускали </a:t>
            </a:r>
            <a:r>
              <a:rPr lang="ru-RU" sz="2400" dirty="0" err="1" smtClean="0"/>
              <a:t>Instagram</a:t>
            </a:r>
            <a:r>
              <a:rPr lang="ru-RU" sz="2400" dirty="0" smtClean="0"/>
              <a:t> — история </a:t>
            </a:r>
            <a:r>
              <a:rPr lang="ru-RU" sz="2400" dirty="0" err="1" smtClean="0"/>
              <a:t>сооснователя</a:t>
            </a:r>
            <a:r>
              <a:rPr lang="ru-RU" sz="2400" dirty="0" smtClean="0"/>
              <a:t> Майка Кригера: </a:t>
            </a:r>
            <a:br>
              <a:rPr lang="ru-RU" sz="2400" dirty="0" smtClean="0"/>
            </a:br>
            <a:r>
              <a:rPr lang="en-US" sz="2400" dirty="0" smtClean="0">
                <a:hlinkClick r:id="rId8"/>
              </a:rPr>
              <a:t>https://vc.ru/5666-mike-krieger-instagram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8294"/>
            <a:ext cx="8643998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Б) </a:t>
            </a:r>
            <a:r>
              <a:rPr lang="ru-RU" sz="2400" b="1" dirty="0" smtClean="0">
                <a:cs typeface="Arial" pitchFamily="34" charset="0"/>
              </a:rPr>
              <a:t>активные ссылки на страницы материалов в Интернете</a:t>
            </a:r>
            <a:endParaRPr lang="ru-RU" sz="2400" dirty="0" smtClean="0">
              <a:cs typeface="Arial" pitchFamily="34" charset="0"/>
            </a:endParaRP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7"/>
            </a:pPr>
            <a:r>
              <a:rPr lang="ru-RU" sz="2400" dirty="0" smtClean="0"/>
              <a:t>История создания </a:t>
            </a:r>
            <a:r>
              <a:rPr lang="en-US" sz="2400" dirty="0" smtClean="0"/>
              <a:t>YouTube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http://www.seoded.ru/istoriya/internet-history/youtube.html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7"/>
            </a:pPr>
            <a:r>
              <a:rPr lang="ru-RU" sz="2400" dirty="0" smtClean="0"/>
              <a:t>История </a:t>
            </a:r>
            <a:r>
              <a:rPr lang="en-US" sz="2400" dirty="0" err="1" smtClean="0"/>
              <a:t>WhatsApp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http://xn-----6kcababhf8a9bv1aoidwgfkdk2hwf.xn--p1ai/whatsapp-history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7"/>
            </a:pPr>
            <a:r>
              <a:rPr lang="ru-RU" sz="2400" dirty="0" smtClean="0"/>
              <a:t>История успеха Telegram — </a:t>
            </a:r>
            <a:r>
              <a:rPr lang="ru-RU" sz="2400" dirty="0" err="1" smtClean="0"/>
              <a:t>мессенджера</a:t>
            </a:r>
            <a:r>
              <a:rPr lang="ru-RU" sz="2400" dirty="0" smtClean="0"/>
              <a:t> со встроенной «защитой» от властей, покупателей и инвесторов: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https://habrahabr.ru/post/300492/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7"/>
            </a:pPr>
            <a:r>
              <a:rPr lang="ru-RU" sz="2400" dirty="0" smtClean="0"/>
              <a:t>Биография </a:t>
            </a:r>
            <a:r>
              <a:rPr lang="ru-RU" sz="2400" dirty="0" err="1" smtClean="0"/>
              <a:t>Цукерберг</a:t>
            </a:r>
            <a:r>
              <a:rPr lang="ru-RU" sz="2400" dirty="0" smtClean="0"/>
              <a:t>, Марк: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https://ru.wikipedia.org/wiki/%D0%A6%D1%83%D0%BA%D0%B5%D1%80%D0%B1%D0%B5%D1%80%D0%B3,_%D0%9C%D0%B0%D1%80%D0%BA</a:t>
            </a:r>
            <a:endParaRPr lang="ru-RU" sz="2400" dirty="0" smtClean="0">
              <a:hlinkClick r:id="rId7"/>
            </a:endParaRP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7"/>
            </a:pPr>
            <a:r>
              <a:rPr lang="ru-RU" sz="2400" dirty="0" smtClean="0"/>
              <a:t>Биография Хоффман, Рид:</a:t>
            </a:r>
            <a:br>
              <a:rPr lang="ru-RU" sz="2400" dirty="0" smtClean="0"/>
            </a:br>
            <a:r>
              <a:rPr lang="en-US" sz="2400" dirty="0" smtClean="0">
                <a:hlinkClick r:id="rId8"/>
              </a:rPr>
              <a:t>https://ru.wikipedia.org/wiki/%D0%A5%D0%BE%D1%84%D1%84%D0%BC%D0%B0%D0%BD,_%D0%A0%D0%B8%D0%B4</a:t>
            </a:r>
            <a:endParaRPr lang="ru-RU" sz="2400" dirty="0" smtClean="0">
              <a:hlinkClick r:id="rId7"/>
            </a:endParaRP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7"/>
            </a:pPr>
            <a:endParaRPr lang="en-US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8294"/>
            <a:ext cx="8643998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Arial" pitchFamily="34" charset="0"/>
              </a:rPr>
              <a:t>Б) </a:t>
            </a:r>
            <a:r>
              <a:rPr lang="ru-RU" sz="2400" b="1" dirty="0" smtClean="0">
                <a:cs typeface="Arial" pitchFamily="34" charset="0"/>
              </a:rPr>
              <a:t>активные ссылки на страницы материалов в Интернете</a:t>
            </a:r>
            <a:endParaRPr lang="ru-RU" sz="2400" dirty="0" smtClean="0">
              <a:cs typeface="Arial" pitchFamily="34" charset="0"/>
            </a:endParaRP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Биография </a:t>
            </a:r>
            <a:r>
              <a:rPr lang="ru-RU" sz="2400" dirty="0" err="1" smtClean="0"/>
              <a:t>Дорси</a:t>
            </a:r>
            <a:r>
              <a:rPr lang="ru-RU" sz="2400" dirty="0" smtClean="0"/>
              <a:t>, Джек: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https://ru.wikipedia.org/wiki/%D0%94%D0%BE%D1%80%D1%81%D0%B8,_%D0%94%D0%B6%D0%B5%D0%BA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Биография </a:t>
            </a:r>
            <a:r>
              <a:rPr lang="ru-RU" sz="2400" dirty="0" err="1" smtClean="0"/>
              <a:t>Кевин</a:t>
            </a:r>
            <a:r>
              <a:rPr lang="ru-RU" sz="2400" dirty="0" smtClean="0"/>
              <a:t> Систром: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https://tjournal.ru/58252-profil-kevin-sistrom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Биография Дуров, Павел Валерьевич: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https://ru.wikipedia.org/wiki/%D0%94%D1%83%D1%80%D0%BE%D0%B2,_%D0%9F%D0%B0%D0%B2%D0%B5%D0%BB_%D0%92%D0%B0%D0%BB%D0%B5%D1%80%D1%8C%D0%B5%D0%B2%D0%B8%D1%87</a:t>
            </a:r>
            <a:endParaRPr lang="ru-RU" sz="2400" dirty="0" smtClean="0">
              <a:hlinkClick r:id="rId6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7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8294"/>
            <a:ext cx="8643998" cy="541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Изображение «</a:t>
            </a:r>
            <a:r>
              <a:rPr lang="en-US" sz="2400" dirty="0" smtClean="0"/>
              <a:t>Social network</a:t>
            </a:r>
            <a:r>
              <a:rPr lang="ru-RU" sz="2400" dirty="0" smtClean="0"/>
              <a:t>»: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http://joio.us/wp-content/uploads/2016/08/socialmedia.png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Логотипы социальных сетей: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https://image.flaticon.com/sprites/share/packs/124009-social-networks-logos.png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err="1" smtClean="0"/>
              <a:t>Рэй</a:t>
            </a:r>
            <a:r>
              <a:rPr lang="ru-RU" sz="2400" dirty="0" smtClean="0"/>
              <a:t> </a:t>
            </a:r>
            <a:r>
              <a:rPr lang="ru-RU" sz="2400" dirty="0" err="1" smtClean="0"/>
              <a:t>Соломонофф</a:t>
            </a:r>
            <a:r>
              <a:rPr lang="ru-RU" sz="2400" dirty="0" smtClean="0"/>
              <a:t> и Анатолий </a:t>
            </a:r>
            <a:r>
              <a:rPr lang="ru-RU" sz="2400" dirty="0" err="1" smtClean="0"/>
              <a:t>Рапопорт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https://image.slidesharecdn.com/reynoso-redes-110428140022-phpapp01/95/redes-sociales-y-complejidad-44-638.jpg?cb=1351511784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Пол </a:t>
            </a:r>
            <a:r>
              <a:rPr lang="ru-RU" sz="2400" dirty="0" err="1" smtClean="0"/>
              <a:t>Эрдос</a:t>
            </a:r>
            <a:r>
              <a:rPr lang="ru-RU" sz="2400" dirty="0" smtClean="0"/>
              <a:t> и Альфред </a:t>
            </a:r>
            <a:r>
              <a:rPr lang="ru-RU" sz="2400" dirty="0" err="1" smtClean="0"/>
              <a:t>Реньи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http://slideplayer.com/slide/9366683/28/images/30/Classical+random+graphs.jpg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r>
              <a:rPr lang="ru-RU" sz="2400" dirty="0" smtClean="0"/>
              <a:t>Джеймс Барнс: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https://image.slidesharecdn.com/random-111230034905-phpapp01/95/-2-728.jpg?cb=1325217618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8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785794"/>
            <a:ext cx="8858312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"/>
            </a:pPr>
            <a:r>
              <a:rPr lang="ru-RU" sz="2400" dirty="0" err="1" smtClean="0"/>
              <a:t>Дункан</a:t>
            </a:r>
            <a:r>
              <a:rPr lang="ru-RU" sz="2400" dirty="0" smtClean="0"/>
              <a:t> Дж. </a:t>
            </a:r>
            <a:r>
              <a:rPr lang="ru-RU" sz="2400" dirty="0" err="1" smtClean="0"/>
              <a:t>Уоттс</a:t>
            </a:r>
            <a:r>
              <a:rPr lang="ru-RU" sz="2400" dirty="0" smtClean="0"/>
              <a:t> и Стивен Х. </a:t>
            </a:r>
            <a:r>
              <a:rPr lang="ru-RU" sz="2400" dirty="0" err="1" smtClean="0"/>
              <a:t>Строгац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https://image.slidesharecdn.com/smm-slides-ch4-160621151908/95/social-media-mining-chapter-4-network-models-59-638.jpg?cb=1493185733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"/>
            </a:pPr>
            <a:r>
              <a:rPr lang="ru-RU" sz="2400" dirty="0" smtClean="0"/>
              <a:t>Изображение логотип «ARPA </a:t>
            </a:r>
            <a:r>
              <a:rPr lang="ru-RU" sz="2400" dirty="0" err="1" smtClean="0"/>
              <a:t>Net</a:t>
            </a:r>
            <a:r>
              <a:rPr lang="ru-RU" sz="2400" dirty="0" smtClean="0"/>
              <a:t>»: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http://femto.com.ua/phys_world/img_phys_world/00079_1.jpg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"/>
            </a:pPr>
            <a:r>
              <a:rPr lang="ru-RU" sz="2400" dirty="0" smtClean="0"/>
              <a:t>Фото </a:t>
            </a:r>
            <a:r>
              <a:rPr lang="ru-RU" sz="2400" dirty="0" err="1" smtClean="0"/>
              <a:t>Йаркко</a:t>
            </a:r>
            <a:r>
              <a:rPr lang="ru-RU" sz="2400" dirty="0" smtClean="0"/>
              <a:t> </a:t>
            </a:r>
            <a:r>
              <a:rPr lang="ru-RU" sz="2400" dirty="0" err="1" smtClean="0"/>
              <a:t>Ойкаринен</a:t>
            </a:r>
            <a:r>
              <a:rPr lang="ru-RU" sz="2400" dirty="0" smtClean="0"/>
              <a:t>: </a:t>
            </a:r>
            <a:r>
              <a:rPr lang="en-US" sz="2400" dirty="0" smtClean="0">
                <a:hlinkClick r:id="rId5"/>
              </a:rPr>
              <a:t>https://www.livinginternet.com/g/oikarinen_jarkko.jpg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"/>
            </a:pPr>
            <a:r>
              <a:rPr lang="ru-RU" sz="2400" dirty="0" smtClean="0"/>
              <a:t>Фото </a:t>
            </a:r>
            <a:r>
              <a:rPr lang="ru-RU" sz="2400" dirty="0" err="1" smtClean="0"/>
              <a:t>Халед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Мардам-Бей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https://www.mirc.com/images/khaled.gif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"/>
            </a:pPr>
            <a:r>
              <a:rPr lang="ru-RU" sz="2400" dirty="0" smtClean="0"/>
              <a:t>Лого </a:t>
            </a:r>
            <a:r>
              <a:rPr lang="en-US" sz="2400" dirty="0" smtClean="0"/>
              <a:t>mIRC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https://upload.wikimedia.org/wikipedia/ru/thumb/3/33/Mirc_logo.svg/1200px-Mirc_logo.svg.png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"/>
            </a:pPr>
            <a:r>
              <a:rPr lang="ru-RU" sz="2400" dirty="0" smtClean="0"/>
              <a:t>Фото </a:t>
            </a:r>
            <a:r>
              <a:rPr lang="ru-RU" sz="2400" dirty="0" err="1" smtClean="0"/>
              <a:t>Арик</a:t>
            </a:r>
            <a:r>
              <a:rPr lang="ru-RU" sz="2400" dirty="0" smtClean="0"/>
              <a:t> Варди, </a:t>
            </a:r>
            <a:r>
              <a:rPr lang="ru-RU" sz="2400" dirty="0" err="1" smtClean="0"/>
              <a:t>Яир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Голдфингер</a:t>
            </a:r>
            <a:r>
              <a:rPr lang="ru-RU" sz="2400" dirty="0" smtClean="0"/>
              <a:t>, </a:t>
            </a:r>
            <a:r>
              <a:rPr lang="ru-RU" sz="2400" dirty="0" err="1" smtClean="0"/>
              <a:t>Сефи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Вигисер</a:t>
            </a:r>
            <a:r>
              <a:rPr lang="ru-RU" sz="2400" dirty="0" smtClean="0"/>
              <a:t> и </a:t>
            </a:r>
            <a:r>
              <a:rPr lang="ru-RU" sz="2400" dirty="0" err="1" smtClean="0"/>
              <a:t>Амнон</a:t>
            </a:r>
            <a:r>
              <a:rPr lang="ru-RU" sz="2400" dirty="0" smtClean="0"/>
              <a:t> </a:t>
            </a:r>
            <a:r>
              <a:rPr lang="ru-RU" sz="2400" dirty="0" err="1" smtClean="0"/>
              <a:t>Амир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8"/>
              </a:rPr>
              <a:t>http://www.pulsopyme.com/wp-content/uploads/2016/04/Yair-Goldfinger-Arik-Vardi-Sefi-Vigiser-and-Amnon-Amir.jpg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8294"/>
            <a:ext cx="8643998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Icq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https://tctechcrunch2011.files.wordpress.com/2016/11/icq-logo.png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Лого </a:t>
            </a:r>
            <a:r>
              <a:rPr lang="en-US" sz="2400" dirty="0" smtClean="0"/>
              <a:t>Classmates.com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https://media.licdn.com/media/p/5/000/235/1ed/38e339e.png</a:t>
            </a:r>
            <a:endParaRPr lang="en-US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Лого </a:t>
            </a:r>
            <a:r>
              <a:rPr lang="ru-RU" sz="2400" dirty="0" err="1" smtClean="0"/>
              <a:t>SixDegrees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https://sixdegs.com/wp-content/uploads/2015/02/sixdegs-1-300x214.png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Изображение логотип «ARPA </a:t>
            </a:r>
            <a:r>
              <a:rPr lang="ru-RU" sz="2400" dirty="0" err="1" smtClean="0"/>
              <a:t>Net</a:t>
            </a:r>
            <a:r>
              <a:rPr lang="ru-RU" sz="2400" dirty="0" smtClean="0"/>
              <a:t>»: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http://femto.com.ua/phys_world/img_phys_world/00079_1.jpg</a:t>
            </a:r>
            <a:endParaRPr lang="en-US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Фото Эндрю </a:t>
            </a:r>
            <a:r>
              <a:rPr lang="ru-RU" sz="2400" dirty="0" err="1" smtClean="0"/>
              <a:t>Вейнрейх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https://www.indicative.com/wp-content/uploads/2015/08/company_andrew.png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2"/>
            </a:pPr>
            <a:r>
              <a:rPr lang="ru-RU" sz="2400" dirty="0" smtClean="0"/>
              <a:t>Логотип </a:t>
            </a:r>
            <a:r>
              <a:rPr lang="en-US" sz="2400" dirty="0" smtClean="0"/>
              <a:t>Google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8"/>
              </a:rPr>
              <a:t>http://lamcdn.net/lookatme.ru/post_image-image/TvIi4abdzQ07Yodhsgjafg-article.png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86531"/>
            <a:ext cx="8786874" cy="541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8"/>
            </a:pPr>
            <a:r>
              <a:rPr lang="ru-RU" sz="2400" dirty="0" err="1" smtClean="0"/>
              <a:t>Cyworld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https://upload.wikimedia.org/wikipedia/commons/f/f8/Cyworld.jpg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8"/>
            </a:pPr>
            <a:r>
              <a:rPr lang="ru-RU" sz="2400" dirty="0" smtClean="0"/>
              <a:t>QQ: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https://lh3.googleusercontent.com/VbwFy5vmRycNseGZX5Uejhf9OGxgAed73hsN03OOd7sQEK13NiUFgd5Tke0BCwQp4A</a:t>
            </a:r>
            <a:endParaRPr lang="ru-RU" sz="2400" dirty="0" err="1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8"/>
            </a:pPr>
            <a:r>
              <a:rPr lang="ru-RU" sz="2400" dirty="0" err="1" smtClean="0"/>
              <a:t>Blackplanet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http://4.bp.blogspot.com/_YSkl2inpFu8/SoYXYOlPBwI/AAAAAAAAADU/5Q4Pw-gDavY/s200/black+planet+logo.gif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8"/>
            </a:pPr>
            <a:r>
              <a:rPr lang="ru-RU" sz="2400" dirty="0" smtClean="0"/>
              <a:t>Фото </a:t>
            </a:r>
            <a:r>
              <a:rPr lang="ru-RU" sz="2400" dirty="0" err="1" smtClean="0"/>
              <a:t>Брэд</a:t>
            </a:r>
            <a:r>
              <a:rPr lang="ru-RU" sz="2400" dirty="0" smtClean="0"/>
              <a:t> </a:t>
            </a:r>
            <a:r>
              <a:rPr lang="ru-RU" sz="2400" dirty="0" err="1" smtClean="0"/>
              <a:t>Фицпатрик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http://ic.pics.livejournal.com/lindenss/3290261/178757/178757_original.jpg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18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Ryze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http://mamuna.com/system/logos/130/normal/ryzelogo.jpg?1323963773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8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785794"/>
            <a:ext cx="8786874" cy="541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3"/>
            </a:pPr>
            <a:r>
              <a:rPr lang="ru-RU" sz="2400" dirty="0" smtClean="0"/>
              <a:t>Лого </a:t>
            </a:r>
            <a:r>
              <a:rPr lang="ru-RU" sz="2400" dirty="0" err="1" smtClean="0"/>
              <a:t>LinkedIn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https://www.islandmediamanagement.com/wp-content/uploads/2017/05/linkedin_logo1-56b090895f9b58b7d0241592.jpg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3"/>
            </a:pPr>
            <a:r>
              <a:rPr lang="ru-RU" sz="2400" dirty="0" smtClean="0"/>
              <a:t>Лого </a:t>
            </a:r>
            <a:r>
              <a:rPr lang="ru-RU" sz="2400" dirty="0" err="1" smtClean="0"/>
              <a:t>MySpace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http://logodatabases.com/wp-content/uploads/2012/03/myspace-logo-2012-839x1024.jpg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3"/>
            </a:pPr>
            <a:r>
              <a:rPr lang="ru-RU" sz="2400" dirty="0" smtClean="0"/>
              <a:t>Лого Hi5: </a:t>
            </a:r>
            <a:r>
              <a:rPr lang="en-US" sz="2400" dirty="0" smtClean="0">
                <a:hlinkClick r:id="rId5"/>
              </a:rPr>
              <a:t>https://upload.wikimedia.org/wikipedia/commons/c/c3/Hi5_logo_2.jpg</a:t>
            </a:r>
            <a:endParaRPr lang="en-US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3"/>
            </a:pPr>
            <a:r>
              <a:rPr lang="ru-RU" sz="2400" dirty="0" smtClean="0"/>
              <a:t>Лого </a:t>
            </a:r>
            <a:r>
              <a:rPr lang="ru-RU" sz="2400" dirty="0" err="1" smtClean="0"/>
              <a:t>OpenBC</a:t>
            </a:r>
            <a:r>
              <a:rPr lang="ru-RU" sz="2400" dirty="0" smtClean="0"/>
              <a:t>: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6"/>
              </a:rPr>
              <a:t>https://www.pressebox.com/attachments/details/10522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3"/>
            </a:pPr>
            <a:r>
              <a:rPr lang="ru-RU" sz="2400" dirty="0" smtClean="0"/>
              <a:t>Лого </a:t>
            </a:r>
            <a:r>
              <a:rPr lang="ru-RU" sz="2400" dirty="0" err="1" smtClean="0"/>
              <a:t>Tribe</a:t>
            </a:r>
            <a:r>
              <a:rPr lang="ru-RU" sz="2400" dirty="0" smtClean="0"/>
              <a:t>: </a:t>
            </a:r>
            <a:r>
              <a:rPr lang="en-US" sz="2400" dirty="0" smtClean="0">
                <a:hlinkClick r:id="rId7"/>
              </a:rPr>
              <a:t>https://lh5.ggpht.com/fhbS_3BlwWsHy0WuboKoz1cFpEYrCIeNSb8AnEC8O25-2AY30ucy2sqO0mjGT6krvPU=w300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8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08807"/>
            <a:ext cx="878687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8"/>
            </a:pPr>
            <a:r>
              <a:rPr lang="ru-RU" sz="2400" dirty="0" smtClean="0"/>
              <a:t>Фото Джонатан </a:t>
            </a:r>
            <a:r>
              <a:rPr lang="ru-RU" sz="2400" dirty="0" err="1" smtClean="0"/>
              <a:t>Абрамс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http://2.bp.blogspot.com/_NH-xSMedrAY/SzCnst4JmWI/AAAAAAAAAuU/-HFILeBwovg/s320/jonathanabrams.jpg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8"/>
            </a:pPr>
            <a:r>
              <a:rPr lang="ru-RU" sz="2400" dirty="0" smtClean="0"/>
              <a:t>Фото Рейд Хоффман: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http://www.peoples.ru/undertake/founder/reid_hoffman/hoffman_3000.jpg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8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aSmallWorld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http://cdn2.listsoplenty.com/listsoplenty-cdn/uploads/2010/12/ASMALLWORLD.net_.gif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8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Piczo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https://pbs.twimg.com/profile_images/563000218/BigPinkLogo_400x400.jpg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28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Dogster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http://luminamedia.com/wp-content/uploads/2015/09/Dogster.png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8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000132" cy="677363"/>
          </a:xfrm>
          <a:prstGeom prst="rect">
            <a:avLst/>
          </a:prstGeom>
          <a:noFill/>
        </p:spPr>
      </p:pic>
      <p:pic>
        <p:nvPicPr>
          <p:cNvPr id="31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857232"/>
            <a:ext cx="1265745" cy="857256"/>
          </a:xfrm>
          <a:prstGeom prst="rect">
            <a:avLst/>
          </a:prstGeom>
          <a:noFill/>
        </p:spPr>
      </p:pic>
      <p:pic>
        <p:nvPicPr>
          <p:cNvPr id="32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57166"/>
            <a:ext cx="714380" cy="4838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428868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/>
              <a:t>История возникновения и развития социальных </a:t>
            </a:r>
            <a:r>
              <a:rPr lang="ru-RU" sz="4000" b="1" dirty="0" smtClean="0"/>
              <a:t>сетей</a:t>
            </a:r>
            <a:endParaRPr lang="ru-RU" sz="4000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08807"/>
            <a:ext cx="878687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3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Mixi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https://lh3.googleusercontent.com/sZQJnzK7gIryRvUs1XZgC_HHCUryw22TrYIu-LeTDCF2t7LEy0-YzDPu96okKgG0y5c=w300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3"/>
            </a:pPr>
            <a:r>
              <a:rPr lang="ru-RU" sz="2400" dirty="0" smtClean="0"/>
              <a:t>Лого </a:t>
            </a:r>
            <a:r>
              <a:rPr lang="en-US" sz="2400" dirty="0" smtClean="0"/>
              <a:t>Multiply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https://lh3.googleusercontent.com/-y5EiAXPYXf8/UVFpikFPplI/AAAAAAAADCY/J0n4W25hCD0/s625/multiply-logo.jpg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3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Dodgeball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http://www.siliconbeat.com/entries/dball_text_1000x350.jpg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3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Flickr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http://i.4cdn.org/p/1507707933671.jpg?__cf_waf_tk__=118227002F9FdNUKUju1NwrWLxPM61cuHkds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3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Facebook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https://upload.wikimedia.org/wikipedia/commons/thumb/7/7c/Facebook_New_Logo_%282015%29.svg/1200px-Facebook_New_Logo_%282015%29.svg.png</a:t>
            </a:r>
            <a:endParaRPr lang="ru-RU" sz="2400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08807"/>
            <a:ext cx="878687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8"/>
            </a:pPr>
            <a:r>
              <a:rPr lang="ru-RU" sz="2400" dirty="0" smtClean="0"/>
              <a:t>Фото Марк </a:t>
            </a:r>
            <a:r>
              <a:rPr lang="ru-RU" sz="2400" dirty="0" err="1" smtClean="0"/>
              <a:t>Цукерберг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https://fbnewsroomus.files.wordpress.com/2015/05/mark-zuckerberg-headshot.jpg?w=960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8"/>
            </a:pPr>
            <a:r>
              <a:rPr lang="ru-RU" sz="2400" dirty="0" smtClean="0"/>
              <a:t>Фото Рид Хоффман: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dirty="0" smtClean="0">
                <a:hlinkClick r:id="rId4"/>
              </a:rPr>
              <a:t>https://static.seekingalpha.com/uploads/2016/6/957061_14658275953518_rId7.jpg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8"/>
            </a:pPr>
            <a:r>
              <a:rPr lang="ru-RU" sz="2400" dirty="0" smtClean="0"/>
              <a:t>Фото Джек </a:t>
            </a:r>
            <a:r>
              <a:rPr lang="ru-RU" sz="2400" dirty="0" err="1" smtClean="0"/>
              <a:t>Дорси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https://cdn.betakit.com/wp-content/uploads/2013/08/123-poster-square-most-innovative-company-2012.png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8"/>
            </a:pPr>
            <a:r>
              <a:rPr lang="ru-RU" sz="2400" dirty="0" smtClean="0"/>
              <a:t>Фото Павел Дуров: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https://snob.ru/i/indoc/f1/user_374316.jpg</a:t>
            </a:r>
            <a:r>
              <a:rPr lang="ru-RU" sz="2400" dirty="0" smtClean="0"/>
              <a:t>, </a:t>
            </a:r>
            <a:r>
              <a:rPr lang="en-US" sz="2400" dirty="0" smtClean="0">
                <a:hlinkClick r:id="rId7"/>
              </a:rPr>
              <a:t>https://themoscowtimes.com/static/uploads/publications/2017/10/16/d538d6fbfc31423282e06b5269cc6a57.jpg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38"/>
            </a:pPr>
            <a:r>
              <a:rPr lang="ru-RU" sz="2400" dirty="0" smtClean="0"/>
              <a:t>Фото Стив </a:t>
            </a:r>
            <a:r>
              <a:rPr lang="ru-RU" sz="2400" dirty="0" err="1" smtClean="0"/>
              <a:t>Чен</a:t>
            </a:r>
            <a:r>
              <a:rPr lang="ru-RU" sz="2400" dirty="0" smtClean="0"/>
              <a:t> и Чад </a:t>
            </a:r>
            <a:r>
              <a:rPr lang="ru-RU" sz="2400" dirty="0" err="1" smtClean="0"/>
              <a:t>Херли</a:t>
            </a:r>
            <a:r>
              <a:rPr lang="ru-RU" sz="2400" dirty="0" smtClean="0"/>
              <a:t>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dirty="0" smtClean="0">
                <a:hlinkClick r:id="rId8"/>
              </a:rPr>
              <a:t>http://i.cnn.net/money/popups/2006/fortune/portraitsofpower/img/POW27_Y.jpg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9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43655"/>
            <a:ext cx="8786874" cy="541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3"/>
            </a:pPr>
            <a:r>
              <a:rPr lang="ru-RU" sz="2400" dirty="0" smtClean="0"/>
              <a:t>Фото Брайан </a:t>
            </a:r>
            <a:r>
              <a:rPr lang="ru-RU" sz="2400" dirty="0" err="1" smtClean="0"/>
              <a:t>Эктон</a:t>
            </a:r>
            <a:r>
              <a:rPr lang="ru-RU" sz="2400" dirty="0" smtClean="0"/>
              <a:t> и Ян Кум: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dirty="0" smtClean="0">
                <a:hlinkClick r:id="rId3"/>
              </a:rPr>
              <a:t>http://agent4stars.com/wp-content/uploads/2014/02/Screen-Shot-2014-02-20-at-12.27.27-PM.png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3"/>
            </a:pPr>
            <a:r>
              <a:rPr lang="ru-RU" sz="2400" dirty="0" smtClean="0"/>
              <a:t>Фото Рид Хоффман: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dirty="0" smtClean="0">
                <a:hlinkClick r:id="rId4"/>
              </a:rPr>
              <a:t>https://static.seekingalpha.com/uploads/2016/6/957061_14658275953518_rId7.jpg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3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Instagram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https://instagram-brand.com/wp-content/uploads/2016/11/app-icon2.png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3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Youtube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https://cdn-images-1.medium.com/max/1600/1*yxpyk1ZjrgStman0455BoQ.png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3"/>
            </a:pPr>
            <a:r>
              <a:rPr lang="ru-RU" sz="2400" dirty="0" smtClean="0"/>
              <a:t>Лого </a:t>
            </a:r>
            <a:r>
              <a:rPr lang="en-US" sz="2400" dirty="0" err="1" smtClean="0"/>
              <a:t>WhatsApp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https://lh6.ggpht.com/mp86vbELnqLi2FzvhiKdPX31_oiTRLNyeK8x4IIrbF5eD1D5RdnVwjQP0hwMNR_JdA=w300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62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8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80245"/>
            <a:ext cx="8786874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8"/>
            </a:pPr>
            <a:r>
              <a:rPr lang="ru-RU" sz="2400" dirty="0" smtClean="0"/>
              <a:t>Лого </a:t>
            </a:r>
            <a:r>
              <a:rPr lang="en-US" sz="2400" dirty="0" smtClean="0"/>
              <a:t>Telegram</a:t>
            </a:r>
            <a:r>
              <a:rPr lang="ru-RU" sz="2400" dirty="0" smtClean="0"/>
              <a:t>: 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https://telegram.org/img/t_logo.png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8"/>
            </a:pPr>
            <a:r>
              <a:rPr lang="ru-RU" sz="2400" dirty="0" smtClean="0"/>
              <a:t>Марк </a:t>
            </a:r>
            <a:r>
              <a:rPr lang="ru-RU" sz="2400" dirty="0" err="1" smtClean="0"/>
              <a:t>Цукерберг</a:t>
            </a:r>
            <a:r>
              <a:rPr lang="ru-RU" sz="2400" dirty="0" smtClean="0"/>
              <a:t> - Человек 2010 года журнала </a:t>
            </a:r>
            <a:r>
              <a:rPr lang="ru-RU" sz="2400" dirty="0" err="1" smtClean="0"/>
              <a:t>Time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http://spaceincome.com/wp-content/uploads/post_img/time_zuckerberg.jpg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8"/>
            </a:pPr>
            <a:r>
              <a:rPr lang="ru-RU" sz="2400" dirty="0" smtClean="0"/>
              <a:t>Марк </a:t>
            </a:r>
            <a:r>
              <a:rPr lang="ru-RU" sz="2400" dirty="0" err="1" smtClean="0"/>
              <a:t>Цукерберг</a:t>
            </a:r>
            <a:r>
              <a:rPr lang="ru-RU" sz="2400" dirty="0" smtClean="0"/>
              <a:t> - Человек 2010 года журнала </a:t>
            </a:r>
            <a:r>
              <a:rPr lang="ru-RU" sz="2400" dirty="0" err="1" smtClean="0"/>
              <a:t>Time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http://spaceincome.com/wp-content/uploads/post_img/time_zuckerberg.jpg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8"/>
            </a:pPr>
            <a:r>
              <a:rPr lang="ru-RU" sz="2400" dirty="0" smtClean="0"/>
              <a:t>Фото с речи Марка </a:t>
            </a:r>
            <a:r>
              <a:rPr lang="ru-RU" sz="2400" dirty="0" err="1" smtClean="0"/>
              <a:t>Цукерберга</a:t>
            </a:r>
            <a:r>
              <a:rPr lang="ru-RU" sz="2400" dirty="0" smtClean="0"/>
              <a:t> в Гарварде в 2007 г.: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https://ichef.bbci.co.uk/news/660/cpsprodpb/10145/production/_96216856_tv039706730.jpg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8"/>
            </a:pPr>
            <a:r>
              <a:rPr lang="ru-RU" sz="2400" dirty="0" smtClean="0"/>
              <a:t>Фото </a:t>
            </a:r>
            <a:r>
              <a:rPr lang="ru-RU" sz="2400" dirty="0" err="1" smtClean="0"/>
              <a:t>Эвана</a:t>
            </a:r>
            <a:r>
              <a:rPr lang="ru-RU" sz="2400" dirty="0" smtClean="0"/>
              <a:t> Уильямса - интервью как был создан </a:t>
            </a:r>
            <a:r>
              <a:rPr lang="ru-RU" sz="2400" dirty="0" err="1" smtClean="0"/>
              <a:t>Twitter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https://i.ytimg.com/vi/nIteSSNp76Q/hqdefault.jpg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48"/>
            </a:pPr>
            <a:r>
              <a:rPr lang="ru-RU" sz="2400" dirty="0" smtClean="0"/>
              <a:t>Фото Альберт Попков:</a:t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https://www.brainity.moscow/upload/iblock/3ab/3ab16bea94b09db90e0f618be8c0ee19.jpg</a:t>
            </a:r>
            <a:endParaRPr lang="ru-RU" sz="2400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63</a:t>
            </a:fld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943655"/>
            <a:ext cx="8786874" cy="541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54"/>
            </a:pPr>
            <a:r>
              <a:rPr lang="ru-RU" sz="2400" dirty="0" smtClean="0"/>
              <a:t>Картинка «Одноклассники» - 10 лет вместе: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https://team.mail.ru/wp-content/uploads/2016/04/1-3-750x349.png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54"/>
            </a:pPr>
            <a:r>
              <a:rPr lang="ru-RU" sz="2400" dirty="0" smtClean="0"/>
              <a:t>П. Дуров: Выступление на конференции DLD: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https://chincit.ru/pics/2012/05/1336658510_2496.jpg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54"/>
            </a:pPr>
            <a:r>
              <a:rPr lang="ru-RU" sz="2400" dirty="0" smtClean="0"/>
              <a:t>Марк </a:t>
            </a:r>
            <a:r>
              <a:rPr lang="ru-RU" sz="2400" dirty="0" err="1" smtClean="0"/>
              <a:t>Цукерберг</a:t>
            </a:r>
            <a:r>
              <a:rPr lang="ru-RU" sz="2400" dirty="0" smtClean="0"/>
              <a:t> - Человек 2010 года журнала </a:t>
            </a:r>
            <a:r>
              <a:rPr lang="ru-RU" sz="2400" dirty="0" err="1" smtClean="0"/>
              <a:t>Time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http://spaceincome.com/wp-content/uploads/post_img/time_zuckerberg.jpg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54"/>
            </a:pPr>
            <a:r>
              <a:rPr lang="ru-RU" sz="2400" dirty="0" smtClean="0"/>
              <a:t>Фото </a:t>
            </a:r>
            <a:r>
              <a:rPr lang="ru-RU" sz="2400" dirty="0" err="1" smtClean="0"/>
              <a:t>Кевин</a:t>
            </a:r>
            <a:r>
              <a:rPr lang="ru-RU" sz="2400" dirty="0" smtClean="0"/>
              <a:t> Систром и Майк Кригер: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dirty="0" smtClean="0">
                <a:hlinkClick r:id="rId7"/>
              </a:rPr>
              <a:t>http://toyokeizai.net/mwimgs/f/9/1280/img_f93dfcc7fc5f3b2ea741ab680fa81d30646238.jpg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54"/>
            </a:pPr>
            <a:r>
              <a:rPr lang="ru-RU" sz="2400" dirty="0" smtClean="0"/>
              <a:t>Видео интервью с создателем </a:t>
            </a:r>
            <a:r>
              <a:rPr lang="ru-RU" sz="2400" dirty="0" err="1" smtClean="0"/>
              <a:t>Instagram</a:t>
            </a:r>
            <a:r>
              <a:rPr lang="ru-RU" sz="2400" dirty="0" smtClean="0"/>
              <a:t> </a:t>
            </a:r>
            <a:r>
              <a:rPr lang="ru-RU" sz="2400" dirty="0" err="1" smtClean="0"/>
              <a:t>Кевином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Систромом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8"/>
              </a:rPr>
              <a:t>https://i.ytimg.com/vi/uDwwCG1sjBM/hqdefault.jpg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54"/>
            </a:pPr>
            <a:r>
              <a:rPr lang="ru-RU" sz="2400" dirty="0" smtClean="0"/>
              <a:t> Фото с видео </a:t>
            </a:r>
            <a:r>
              <a:rPr lang="ru-RU" sz="2400" dirty="0" err="1" smtClean="0"/>
              <a:t>Джавид</a:t>
            </a:r>
            <a:r>
              <a:rPr lang="ru-RU" sz="2400" dirty="0" smtClean="0"/>
              <a:t> Карим в зоопарке:</a:t>
            </a:r>
            <a:br>
              <a:rPr lang="ru-RU" sz="2400" dirty="0" smtClean="0"/>
            </a:br>
            <a:r>
              <a:rPr lang="en-US" sz="2400" dirty="0" smtClean="0">
                <a:hlinkClick r:id="rId9"/>
              </a:rPr>
              <a:t>https://i.ytimg.com/vi/jNQXAC9IVRw/hqdefault.jpg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0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839110"/>
            <a:ext cx="892971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0"/>
            </a:pPr>
            <a:r>
              <a:rPr lang="ru-RU" sz="2400" dirty="0" smtClean="0"/>
              <a:t>Павел Дуров о WhatsApp и Telegram: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https://i.ytimg.com/vi/bTA4zrabv3g/maxresdefault.jpg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0"/>
            </a:pPr>
            <a:r>
              <a:rPr lang="ru-RU" sz="2400" dirty="0" smtClean="0"/>
              <a:t>Изображение шапки выпускника:</a:t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http://globalscope.in/wp-content/uploads/2017/05/education-icon-01.png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0"/>
            </a:pPr>
            <a:r>
              <a:rPr lang="ru-RU" sz="2400" dirty="0" smtClean="0"/>
              <a:t>Лого </a:t>
            </a:r>
            <a:r>
              <a:rPr lang="ru-RU" sz="2400" dirty="0" err="1" smtClean="0"/>
              <a:t>Friendster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https://papermag-img.rbl.ms/simage/https%3A%2F%2Fassets.rbl.ms%2F2521620%2F980x.jpg/2000%2C2000/hb9GXultDNtK5hbC/img.jpg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0"/>
            </a:pPr>
            <a:r>
              <a:rPr lang="ru-RU" sz="2400" dirty="0" smtClean="0"/>
              <a:t>Лого </a:t>
            </a:r>
            <a:r>
              <a:rPr lang="ru-RU" sz="2400" dirty="0" err="1" smtClean="0"/>
              <a:t>AsianAvenue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https://i.ytimg.com/vi/OyEu7kRoQQI/hqdefault.jpg</a:t>
            </a:r>
            <a:endParaRPr lang="ru-RU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0"/>
            </a:pPr>
            <a:r>
              <a:rPr lang="ru-RU" sz="2400" dirty="0" smtClean="0"/>
              <a:t>Грустный </a:t>
            </a:r>
            <a:r>
              <a:rPr lang="ru-RU" sz="2400" dirty="0" err="1" smtClean="0"/>
              <a:t>смайл</a:t>
            </a:r>
            <a:r>
              <a:rPr lang="ru-RU" sz="2400" dirty="0" smtClean="0"/>
              <a:t>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7"/>
              </a:rPr>
              <a:t>https://img-fotki.yandex.ru/get/6505/124263804.30/0_844e1_c1816fe4_XXXL</a:t>
            </a:r>
            <a:endParaRPr lang="ru-RU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8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Список использованных источников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Картинки по запросу Cy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Livejournal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839110"/>
            <a:ext cx="8929718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</a:t>
            </a:r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/>
            </a:pPr>
            <a:endParaRPr lang="en-US" sz="2400" dirty="0" smtClean="0"/>
          </a:p>
          <a:p>
            <a:pPr marL="457200" indent="-457200" fontAlgn="base">
              <a:lnSpc>
                <a:spcPts val="2500"/>
              </a:lnSpc>
              <a:buFont typeface="+mj-lt"/>
              <a:buAutoNum type="arabicPeriod" startAt="65"/>
            </a:pPr>
            <a:r>
              <a:rPr lang="ru-RU" sz="2400" dirty="0" smtClean="0"/>
              <a:t>Веселый </a:t>
            </a:r>
            <a:r>
              <a:rPr lang="ru-RU" sz="2400" dirty="0" err="1" smtClean="0"/>
              <a:t>смайл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http://www.gettyimages.com/detail/illustration/smiley-face-emoticon-with-big-blue-eyes-wide-royalty-free-illustration/164416629?esource=SEO_GIS_CDN_Redirect</a:t>
            </a:r>
            <a:endParaRPr lang="en-US" sz="2400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858016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215206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возврат 19">
            <a:hlinkClick r:id="" action="ppaction://hlinkshowjump?jump=lastslideviewed" highlightClick="1"/>
          </p:cNvPr>
          <p:cNvSpPr/>
          <p:nvPr/>
        </p:nvSpPr>
        <p:spPr>
          <a:xfrm>
            <a:off x="7929586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4" action="ppaction://hlinksldjump" highlightClick="1"/>
          </p:cNvPr>
          <p:cNvSpPr/>
          <p:nvPr/>
        </p:nvSpPr>
        <p:spPr>
          <a:xfrm>
            <a:off x="7572396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История возникновения и развития социальных </a:t>
            </a:r>
            <a:r>
              <a:rPr lang="ru-RU" sz="2400" b="1" dirty="0" smtClean="0"/>
              <a:t>сетей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7" y="2371547"/>
            <a:ext cx="4786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принципы формирования социальных </a:t>
            </a:r>
            <a:r>
              <a:rPr lang="ru-RU" sz="2400" b="1" dirty="0" smtClean="0"/>
              <a:t>сетей</a:t>
            </a:r>
            <a:endParaRPr lang="ru-RU" sz="2400" b="1" dirty="0"/>
          </a:p>
          <a:p>
            <a:pPr fontAlgn="base"/>
            <a:r>
              <a:rPr lang="ru-RU" sz="2400" dirty="0" smtClean="0"/>
              <a:t>Пол </a:t>
            </a:r>
            <a:r>
              <a:rPr lang="ru-RU" sz="2400" dirty="0" err="1" smtClean="0"/>
              <a:t>Эрдос</a:t>
            </a:r>
            <a:r>
              <a:rPr lang="ru-RU" sz="2400" dirty="0" smtClean="0"/>
              <a:t> и Альфред </a:t>
            </a:r>
            <a:r>
              <a:rPr lang="ru-RU" sz="2400" dirty="0" err="1" smtClean="0"/>
              <a:t>Реньи</a:t>
            </a:r>
            <a:endParaRPr lang="ru-RU" sz="2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723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142984"/>
            <a:ext cx="6770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2500306"/>
            <a:ext cx="714380" cy="8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7" y="2500306"/>
            <a:ext cx="700440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39" y="521495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email"/>
          <a:srcRect b="7692"/>
          <a:stretch>
            <a:fillRect/>
          </a:stretch>
        </p:blipFill>
        <p:spPr bwMode="auto">
          <a:xfrm>
            <a:off x="285720" y="5214950"/>
            <a:ext cx="73169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48" y="3786190"/>
            <a:ext cx="73693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вал 17"/>
          <p:cNvSpPr/>
          <p:nvPr/>
        </p:nvSpPr>
        <p:spPr>
          <a:xfrm>
            <a:off x="2000232" y="1000108"/>
            <a:ext cx="1285884" cy="100013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1951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10715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b="1" dirty="0" smtClean="0"/>
              <a:t>теория социальных сетей </a:t>
            </a:r>
          </a:p>
          <a:p>
            <a:pPr fontAlgn="base"/>
            <a:r>
              <a:rPr lang="ru-RU" sz="2400" dirty="0" err="1" smtClean="0"/>
              <a:t>Рэй</a:t>
            </a:r>
            <a:r>
              <a:rPr lang="ru-RU" sz="2400" dirty="0" smtClean="0"/>
              <a:t> </a:t>
            </a:r>
            <a:r>
              <a:rPr lang="ru-RU" sz="2400" dirty="0" err="1" smtClean="0"/>
              <a:t>Соломонофф</a:t>
            </a:r>
            <a:r>
              <a:rPr lang="ru-RU" sz="2400" dirty="0" smtClean="0"/>
              <a:t> и Анатолий </a:t>
            </a:r>
            <a:r>
              <a:rPr lang="ru-RU" sz="2400" dirty="0" err="1" smtClean="0"/>
              <a:t>Рапопорт</a:t>
            </a:r>
            <a:endParaRPr lang="ru-RU" sz="24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000232" y="2357430"/>
            <a:ext cx="1285884" cy="100013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1959 -1968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5143512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математическая теория развития социальных сетей </a:t>
            </a:r>
            <a:br>
              <a:rPr lang="ru-RU" sz="2400" b="1" dirty="0"/>
            </a:br>
            <a:r>
              <a:rPr lang="ru-RU" sz="2400" dirty="0" err="1" smtClean="0"/>
              <a:t>Дункан</a:t>
            </a:r>
            <a:r>
              <a:rPr lang="ru-RU" sz="2400" dirty="0" smtClean="0"/>
              <a:t> Дж. </a:t>
            </a:r>
            <a:r>
              <a:rPr lang="ru-RU" sz="2400" dirty="0" err="1" smtClean="0"/>
              <a:t>Уоттс</a:t>
            </a:r>
            <a:r>
              <a:rPr lang="ru-RU" sz="2400" dirty="0" smtClean="0"/>
              <a:t> и Стивен Х. </a:t>
            </a:r>
            <a:r>
              <a:rPr lang="ru-RU" sz="2400" dirty="0" err="1" smtClean="0"/>
              <a:t>Строгац</a:t>
            </a:r>
            <a:endParaRPr lang="ru-RU" sz="2400" dirty="0"/>
          </a:p>
        </p:txBody>
      </p:sp>
      <p:sp>
        <p:nvSpPr>
          <p:cNvPr id="26" name="Овал 25"/>
          <p:cNvSpPr/>
          <p:nvPr/>
        </p:nvSpPr>
        <p:spPr>
          <a:xfrm>
            <a:off x="2000232" y="3786190"/>
            <a:ext cx="1285884" cy="100013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1954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3883887"/>
            <a:ext cx="4786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термин «социальная сеть»</a:t>
            </a:r>
          </a:p>
          <a:p>
            <a:pPr fontAlgn="base"/>
            <a:r>
              <a:rPr lang="ru-RU" sz="2400" dirty="0" smtClean="0"/>
              <a:t>Джеймс Барнс</a:t>
            </a:r>
          </a:p>
        </p:txBody>
      </p:sp>
      <p:sp>
        <p:nvSpPr>
          <p:cNvPr id="29" name="Овал 28"/>
          <p:cNvSpPr/>
          <p:nvPr/>
        </p:nvSpPr>
        <p:spPr>
          <a:xfrm>
            <a:off x="2000232" y="5072074"/>
            <a:ext cx="1285884" cy="1000132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</a:t>
            </a:r>
            <a:r>
              <a:rPr lang="ru-RU" sz="2400" b="1" dirty="0" smtClean="0"/>
              <a:t>. </a:t>
            </a:r>
            <a:r>
              <a:rPr lang="ru-RU" sz="2400" b="1" dirty="0"/>
              <a:t>60-х</a:t>
            </a:r>
          </a:p>
        </p:txBody>
      </p:sp>
      <p:cxnSp>
        <p:nvCxnSpPr>
          <p:cNvPr id="30" name="Прямая соединительная линия 29"/>
          <p:cNvCxnSpPr>
            <a:stCxn id="29" idx="6"/>
          </p:cNvCxnSpPr>
          <p:nvPr/>
        </p:nvCxnSpPr>
        <p:spPr>
          <a:xfrm>
            <a:off x="3286116" y="5572140"/>
            <a:ext cx="285752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7" name="Прямая соединительная линия 36"/>
          <p:cNvCxnSpPr>
            <a:stCxn id="26" idx="6"/>
          </p:cNvCxnSpPr>
          <p:nvPr/>
        </p:nvCxnSpPr>
        <p:spPr>
          <a:xfrm>
            <a:off x="3286116" y="4286256"/>
            <a:ext cx="285752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8" name="Прямая соединительная линия 37"/>
          <p:cNvCxnSpPr>
            <a:stCxn id="23" idx="6"/>
          </p:cNvCxnSpPr>
          <p:nvPr/>
        </p:nvCxnSpPr>
        <p:spPr>
          <a:xfrm>
            <a:off x="3286116" y="2857496"/>
            <a:ext cx="285752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9" name="Прямая соединительная линия 38"/>
          <p:cNvCxnSpPr>
            <a:stCxn id="18" idx="6"/>
          </p:cNvCxnSpPr>
          <p:nvPr/>
        </p:nvCxnSpPr>
        <p:spPr>
          <a:xfrm>
            <a:off x="3286116" y="1500174"/>
            <a:ext cx="285752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3" name="Управляющая кнопка: назад 32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озврат 35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10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22" grpId="0"/>
      <p:bldP spid="23" grpId="0" animBg="1"/>
      <p:bldP spid="25" grpId="0"/>
      <p:bldP spid="26" grpId="0" animBg="1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История возникновения и развития социальных </a:t>
            </a:r>
            <a:r>
              <a:rPr lang="ru-RU" sz="2400" b="1" dirty="0" smtClean="0"/>
              <a:t>сетей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pic>
        <p:nvPicPr>
          <p:cNvPr id="16386" name="Picture 2" descr="Картинки по запросу ARPA N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243" y="1071546"/>
            <a:ext cx="734733" cy="72262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066320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286124"/>
            <a:ext cx="71438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48" y="3214686"/>
            <a:ext cx="629047" cy="6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1585544" y="1000108"/>
            <a:ext cx="1153998" cy="92869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1971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42864" y="928670"/>
            <a:ext cx="5558226" cy="105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smtClean="0"/>
              <a:t>Первая социальная сеть – электронная сеть ARPA </a:t>
            </a:r>
            <a:r>
              <a:rPr lang="ru-RU" sz="2400" b="1" dirty="0" err="1" smtClean="0"/>
              <a:t>Net</a:t>
            </a:r>
            <a:r>
              <a:rPr lang="ru-RU" sz="2400" b="1" dirty="0" smtClean="0"/>
              <a:t> </a:t>
            </a:r>
            <a:r>
              <a:rPr lang="ru-RU" sz="2400" dirty="0" smtClean="0"/>
              <a:t>(использовалась военными)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39541" y="1500174"/>
            <a:ext cx="200375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8" name="Овал 17"/>
          <p:cNvSpPr/>
          <p:nvPr/>
        </p:nvSpPr>
        <p:spPr>
          <a:xfrm>
            <a:off x="1571604" y="2143116"/>
            <a:ext cx="1153998" cy="92869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1988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28924" y="2139727"/>
            <a:ext cx="5929355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/>
              <a:t>«IRC» интернет-чат для общения в реальном </a:t>
            </a:r>
            <a:r>
              <a:rPr lang="ru-RU" sz="2400" b="1" dirty="0" smtClean="0"/>
              <a:t>времени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Создатель </a:t>
            </a:r>
            <a:r>
              <a:rPr lang="ru-RU" sz="2400" dirty="0" err="1" smtClean="0"/>
              <a:t>Йаркко</a:t>
            </a:r>
            <a:r>
              <a:rPr lang="ru-RU" sz="2400" dirty="0" smtClean="0"/>
              <a:t> </a:t>
            </a:r>
            <a:r>
              <a:rPr lang="ru-RU" sz="2400" dirty="0" err="1" smtClean="0"/>
              <a:t>Ойкаринен</a:t>
            </a:r>
            <a:r>
              <a:rPr lang="ru-RU" sz="2400" dirty="0" smtClean="0"/>
              <a:t>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25602" y="2643182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1" name="Овал 20"/>
          <p:cNvSpPr/>
          <p:nvPr/>
        </p:nvSpPr>
        <p:spPr>
          <a:xfrm>
            <a:off x="1571606" y="3339108"/>
            <a:ext cx="1153998" cy="92869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1995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28925" y="3357562"/>
            <a:ext cx="5786479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err="1" smtClean="0"/>
              <a:t>mIRC</a:t>
            </a:r>
            <a:r>
              <a:rPr lang="ru-RU" sz="2400" b="1" dirty="0" smtClean="0"/>
              <a:t> (IRC-клиент)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Разработчик— </a:t>
            </a:r>
            <a:r>
              <a:rPr lang="ru-RU" sz="2400" dirty="0" err="1" smtClean="0"/>
              <a:t>Халед</a:t>
            </a:r>
            <a:r>
              <a:rPr lang="ru-RU" sz="2400" dirty="0" smtClean="0"/>
              <a:t> </a:t>
            </a:r>
            <a:r>
              <a:rPr lang="ru-RU" sz="2400" dirty="0" err="1" smtClean="0"/>
              <a:t>Мардам-Бей</a:t>
            </a:r>
            <a:endParaRPr lang="ru-RU" sz="2400" dirty="0" smtClean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725603" y="3791548"/>
            <a:ext cx="214313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4" name="Овал 23"/>
          <p:cNvSpPr/>
          <p:nvPr/>
        </p:nvSpPr>
        <p:spPr>
          <a:xfrm>
            <a:off x="1571605" y="4714884"/>
            <a:ext cx="1153998" cy="92869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1996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725602" y="5214950"/>
            <a:ext cx="214314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000364" y="4359670"/>
            <a:ext cx="5929355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ICQ</a:t>
            </a:r>
            <a:r>
              <a:rPr lang="ru-RU" sz="2400" dirty="0" smtClean="0"/>
              <a:t> </a:t>
            </a:r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Придуман и создан он был командой старшеклассников из Тель-Авива. Их имена - </a:t>
            </a:r>
            <a:r>
              <a:rPr lang="ru-RU" sz="2400" dirty="0" err="1" smtClean="0"/>
              <a:t>Арик</a:t>
            </a:r>
            <a:r>
              <a:rPr lang="ru-RU" sz="2400" dirty="0" smtClean="0"/>
              <a:t> Варди, </a:t>
            </a:r>
            <a:r>
              <a:rPr lang="ru-RU" sz="2400" dirty="0" err="1" smtClean="0"/>
              <a:t>Яир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Голдфингер</a:t>
            </a:r>
            <a:r>
              <a:rPr lang="ru-RU" sz="2400" dirty="0" smtClean="0"/>
              <a:t>, </a:t>
            </a:r>
            <a:r>
              <a:rPr lang="ru-RU" sz="2400" dirty="0" err="1" smtClean="0"/>
              <a:t>Сефи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Вигисер</a:t>
            </a:r>
            <a:r>
              <a:rPr lang="ru-RU" sz="2400" dirty="0" smtClean="0"/>
              <a:t> и </a:t>
            </a:r>
            <a:r>
              <a:rPr lang="ru-RU" sz="2400" dirty="0" err="1" smtClean="0"/>
              <a:t>Амнон</a:t>
            </a:r>
            <a:r>
              <a:rPr lang="ru-RU" sz="2400" dirty="0" smtClean="0"/>
              <a:t> </a:t>
            </a:r>
            <a:r>
              <a:rPr lang="ru-RU" sz="2400" dirty="0" err="1" smtClean="0"/>
              <a:t>Амир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4572009"/>
            <a:ext cx="58452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57224" y="4572008"/>
            <a:ext cx="6054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5500702"/>
            <a:ext cx="5769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57225" y="5500702"/>
            <a:ext cx="6429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643834" y="4143380"/>
            <a:ext cx="1214446" cy="5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возврат 33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12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/>
      <p:bldP spid="21" grpId="0" animBg="1"/>
      <p:bldP spid="22" grpId="0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История возникновения и развития социальных </a:t>
            </a:r>
            <a:r>
              <a:rPr lang="ru-RU" sz="2400" b="1" dirty="0" smtClean="0"/>
              <a:t>сетей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14356"/>
            <a:ext cx="81439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179869"/>
            <a:ext cx="1000132" cy="677363"/>
          </a:xfrm>
          <a:prstGeom prst="rect">
            <a:avLst/>
          </a:prstGeom>
          <a:noFill/>
        </p:spPr>
      </p:pic>
      <p:sp>
        <p:nvSpPr>
          <p:cNvPr id="16388" name="AutoShape 4" descr="Картинки по запросу Jarkko Oikarin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85860"/>
            <a:ext cx="1862129" cy="62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612817"/>
            <a:ext cx="1928826" cy="53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2428860" y="1071546"/>
            <a:ext cx="1156947" cy="8572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1995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4059" y="1142984"/>
            <a:ext cx="4986722" cy="105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en-US" sz="2400" b="1" dirty="0" smtClean="0"/>
              <a:t>Classmates.com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Прародитель идеи для Одноклассников в России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85807" y="1500174"/>
            <a:ext cx="200375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" name="Овал 18"/>
          <p:cNvSpPr/>
          <p:nvPr/>
        </p:nvSpPr>
        <p:spPr>
          <a:xfrm>
            <a:off x="2428860" y="2521130"/>
            <a:ext cx="1156947" cy="85725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400" dirty="0" smtClean="0"/>
              <a:t>1996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14059" y="2446303"/>
            <a:ext cx="4986722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500"/>
              </a:lnSpc>
            </a:pPr>
            <a:r>
              <a:rPr lang="ru-RU" sz="2400" b="1" dirty="0" err="1" smtClean="0"/>
              <a:t>SixDegrees</a:t>
            </a:r>
            <a:endParaRPr lang="en-US" sz="2400" b="1" dirty="0" smtClean="0"/>
          </a:p>
          <a:p>
            <a:pPr fontAlgn="base">
              <a:lnSpc>
                <a:spcPts val="2500"/>
              </a:lnSpc>
            </a:pPr>
            <a:r>
              <a:rPr lang="ru-RU" sz="2400" dirty="0" smtClean="0"/>
              <a:t>в 2001-м году эта социальная сеть перестала существовать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85807" y="2949758"/>
            <a:ext cx="200375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7414" name="AutoShape 6" descr="Картинки по запросу Andrew Weinreich SixDegr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7" y="3857637"/>
            <a:ext cx="3000364" cy="30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3500438"/>
            <a:ext cx="928662" cy="9286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ая выноска 24"/>
          <p:cNvSpPr/>
          <p:nvPr/>
        </p:nvSpPr>
        <p:spPr>
          <a:xfrm>
            <a:off x="1857356" y="3929066"/>
            <a:ext cx="4429156" cy="2214578"/>
          </a:xfrm>
          <a:prstGeom prst="wedgeRectCallout">
            <a:avLst>
              <a:gd name="adj1" fmla="val -64155"/>
              <a:gd name="adj2" fmla="val -40788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ts val="25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у зарегистрированных пользователей не было достаточного количества друзей и знакомых с доступом к интернету, чтобы общение на этом сайте было хотя бы интересным».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51844" y="6253483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Эндрю </a:t>
            </a:r>
            <a:r>
              <a:rPr lang="ru-RU" sz="2400" b="1" dirty="0" err="1" smtClean="0"/>
              <a:t>Вейнрейх</a:t>
            </a:r>
            <a:r>
              <a:rPr lang="en-US" sz="2400" b="1" dirty="0" smtClean="0"/>
              <a:t> 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07DD-D6E4-431F-84C0-A08F52DE04F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8" name="Управляющая кнопка: назад 27">
            <a:hlinkClick r:id="" action="ppaction://hlinkshowjump?jump=previousslide" highlightClick="1"/>
          </p:cNvPr>
          <p:cNvSpPr/>
          <p:nvPr/>
        </p:nvSpPr>
        <p:spPr>
          <a:xfrm>
            <a:off x="214282" y="6429396"/>
            <a:ext cx="285752" cy="285752"/>
          </a:xfrm>
          <a:prstGeom prst="actionButtonBackPrevio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571472" y="6429396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1285852" y="6429396"/>
            <a:ext cx="357190" cy="285752"/>
          </a:xfrm>
          <a:prstGeom prst="actionButtonRetur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7" action="ppaction://hlinksldjump" highlightClick="1"/>
          </p:cNvPr>
          <p:cNvSpPr/>
          <p:nvPr/>
        </p:nvSpPr>
        <p:spPr>
          <a:xfrm>
            <a:off x="928662" y="6429396"/>
            <a:ext cx="285752" cy="285752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/>
      <p:bldP spid="25" grpId="0" animBg="1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2127</Words>
  <Application>Microsoft Office PowerPoint</Application>
  <PresentationFormat>Экран (4:3)</PresentationFormat>
  <Paragraphs>466</Paragraphs>
  <Slides>66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Развитие социальных сетей:  история создания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социальных сетей:  история возникновения</dc:title>
  <dc:creator>hp1</dc:creator>
  <cp:lastModifiedBy>Пользователь Windows</cp:lastModifiedBy>
  <cp:revision>113</cp:revision>
  <dcterms:created xsi:type="dcterms:W3CDTF">2017-11-03T12:07:06Z</dcterms:created>
  <dcterms:modified xsi:type="dcterms:W3CDTF">2025-03-01T19:04:52Z</dcterms:modified>
</cp:coreProperties>
</file>